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66" r:id="rId4"/>
    <p:sldId id="270" r:id="rId5"/>
  </p:sldIdLst>
  <p:sldSz cx="9144000" cy="6858000" type="screen4x3"/>
  <p:notesSz cx="6797675" cy="99282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637C"/>
    <a:srgbClr val="1B456B"/>
    <a:srgbClr val="9DC3E6"/>
    <a:srgbClr val="9AB3C0"/>
    <a:srgbClr val="A6A6A6"/>
    <a:srgbClr val="2D72B1"/>
    <a:srgbClr val="8AB8E2"/>
    <a:srgbClr val="2661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6" autoAdjust="0"/>
    <p:restoredTop sz="95771" autoAdjust="0"/>
  </p:normalViewPr>
  <p:slideViewPr>
    <p:cSldViewPr snapToGrid="0">
      <p:cViewPr varScale="1">
        <p:scale>
          <a:sx n="101" d="100"/>
          <a:sy n="101" d="100"/>
        </p:scale>
        <p:origin x="126" y="180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8291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068054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0429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40945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120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8453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860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942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202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969038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8848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8A01D-E04F-4138-BA1E-23A5E448888B}" type="datetimeFigureOut">
              <a:rPr lang="en-GB" smtClean="0"/>
              <a:t>23/10/2018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9D9F00-FE58-404A-A387-DF761DD37B2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7406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hyperlink" Target="https://youtu.be/BQeUuxIzsfU" TargetMode="Externa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23" y="430334"/>
            <a:ext cx="1966927" cy="787271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7825012" y="280798"/>
            <a:ext cx="1328513" cy="1313223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600" dirty="0" smtClean="0"/>
                <a:t>www.cga.cymru  www.ewc.wales	          @ewc_cga</a:t>
              </a:r>
              <a:endParaRPr lang="en-GB" sz="1600" dirty="0"/>
            </a:p>
          </p:txBody>
        </p:sp>
      </p:grpSp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716868" y="1528797"/>
            <a:ext cx="7772400" cy="2387600"/>
          </a:xfrm>
        </p:spPr>
        <p:txBody>
          <a:bodyPr/>
          <a:lstStyle/>
          <a:p>
            <a:r>
              <a:rPr lang="en-GB" dirty="0" smtClean="0"/>
              <a:t>MOESEG </a:t>
            </a:r>
            <a:r>
              <a:rPr lang="en-GB" dirty="0"/>
              <a:t>1</a:t>
            </a: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1158639" y="4046881"/>
            <a:ext cx="6858000" cy="1655762"/>
          </a:xfrm>
        </p:spPr>
        <p:txBody>
          <a:bodyPr/>
          <a:lstStyle/>
          <a:p>
            <a:r>
              <a:rPr lang="cy-GB" dirty="0" smtClean="0"/>
              <a:t>Cefndir a Hanes</a:t>
            </a:r>
          </a:p>
          <a:p>
            <a:endParaRPr lang="cy-GB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41980" y="310384"/>
            <a:ext cx="4062718" cy="96927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971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226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Beth yw moeseg? 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89038" y="1453666"/>
            <a:ext cx="7886700" cy="4351338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</a:pPr>
            <a:r>
              <a:rPr lang="cy-GB" sz="1900" dirty="0" smtClean="0"/>
              <a:t>Cyfiawnder?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Hawliau?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Moesau?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Dyletswydd?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Tegwch?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Cyfrifoldebau?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Gwerthoedd?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Synnwyr cyffredin?</a:t>
            </a:r>
          </a:p>
          <a:p>
            <a:pPr>
              <a:lnSpc>
                <a:spcPct val="120000"/>
              </a:lnSpc>
            </a:pPr>
            <a:r>
              <a:rPr lang="cy-GB" sz="1900" i="1" dirty="0" smtClean="0"/>
              <a:t>Mae moeseg yn cyfeirio at reolau ymddygiad; yn nodweddiadol, at gydymffurfio â chod neu set o egwyddorion </a:t>
            </a:r>
            <a:r>
              <a:rPr lang="cy-GB" sz="1900" dirty="0" smtClean="0"/>
              <a:t>(Robson 2002 t. 65).</a:t>
            </a:r>
          </a:p>
          <a:p>
            <a:pPr>
              <a:lnSpc>
                <a:spcPct val="120000"/>
              </a:lnSpc>
            </a:pPr>
            <a:r>
              <a:rPr lang="cy-GB" sz="1900" dirty="0" smtClean="0"/>
              <a:t>Mewn addysg, mae’r cod hwn wedi’i gyflwyno gan Gymdeithas Ymchwil Addysg Prydain (BERA)</a:t>
            </a:r>
          </a:p>
          <a:p>
            <a:pPr lvl="1">
              <a:lnSpc>
                <a:spcPct val="120000"/>
              </a:lnSpc>
              <a:spcBef>
                <a:spcPts val="1000"/>
              </a:spcBef>
            </a:pPr>
            <a:r>
              <a:rPr lang="cy-GB" sz="1900" b="1" dirty="0" smtClean="0">
                <a:solidFill>
                  <a:srgbClr val="33637C"/>
                </a:solidFill>
              </a:rPr>
              <a:t>Gweler MOESEG 2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6361" y="6547387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551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y-GB" dirty="0" smtClean="0"/>
              <a:t>Pam mae gennym godau moeseg?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369528"/>
            <a:ext cx="7886700" cy="4493903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120000"/>
              </a:lnSpc>
            </a:pPr>
            <a:r>
              <a:rPr lang="cy-GB" sz="5400" dirty="0" smtClean="0"/>
              <a:t>Fe wnaeth arbrofi meddygol yng ngwersylloedd crynhoi’r Natsïaid yn ystod yr Ail Ryfel Byd dynnu sylw i’r erchyllterau a oedd yn bosibl yn enw ymchwil</a:t>
            </a:r>
          </a:p>
          <a:p>
            <a:pPr>
              <a:lnSpc>
                <a:spcPct val="120000"/>
              </a:lnSpc>
            </a:pPr>
            <a:r>
              <a:rPr lang="cy-GB" sz="5400" dirty="0" smtClean="0"/>
              <a:t>Arweiniodd yr achosion llys dilynol at fabwysiadu Cod Nuremburg (1949) ac, wedi hynny, Datganiad Helsinki (1964)</a:t>
            </a:r>
          </a:p>
          <a:p>
            <a:pPr>
              <a:lnSpc>
                <a:spcPct val="120000"/>
              </a:lnSpc>
            </a:pPr>
            <a:r>
              <a:rPr lang="cy-GB" sz="5400" dirty="0" smtClean="0"/>
              <a:t>Roedd y codau hyn yn ymwneud ag ymchwil biomeddygol a chafodd y prif ddaliadau eu hymestyn i ymchwil y gwyddorau cymdeithasol (sy’n cynnwys ymchwil addysg) yn dilyn Adroddiad Belmont (1979)</a:t>
            </a:r>
          </a:p>
          <a:p>
            <a:pPr>
              <a:lnSpc>
                <a:spcPct val="120000"/>
              </a:lnSpc>
            </a:pPr>
            <a:r>
              <a:rPr lang="cy-GB" sz="5400" dirty="0" smtClean="0"/>
              <a:t>Mae tair egwyddor gyffredinol: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y-GB" sz="5400" dirty="0" smtClean="0"/>
              <a:t>Parch tuag at bobl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y-GB" sz="5400" dirty="0" smtClean="0"/>
              <a:t>Gwneud daioni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cy-GB" sz="5400" dirty="0" smtClean="0"/>
              <a:t>Cyfiawnder</a:t>
            </a:r>
          </a:p>
          <a:p>
            <a:pPr>
              <a:lnSpc>
                <a:spcPct val="120000"/>
              </a:lnSpc>
            </a:pPr>
            <a:r>
              <a:rPr lang="cy-GB" sz="5400" i="1" dirty="0" smtClean="0"/>
              <a:t>‘Mae’r egwyddorion yn pwysleisio’r rheidrwydd i drin pobl fel asiantau annibynnol sy’n gallu gwneud eu penderfyniadau eu hunain, gan sicrhau cydbwysedd ffafriol rhwng y buddion a’r risgiau posibl … a chanolbwyntio sylw ar anghenion pobl a allai fod yn agored i niwed’ </a:t>
            </a:r>
            <a:r>
              <a:rPr lang="cy-GB" sz="5400" dirty="0" smtClean="0"/>
              <a:t>(McGinn 2015 t. 156)</a:t>
            </a:r>
          </a:p>
          <a:p>
            <a:pPr>
              <a:lnSpc>
                <a:spcPct val="120000"/>
              </a:lnSpc>
            </a:pPr>
            <a:r>
              <a:rPr lang="cy-GB" sz="5400" dirty="0" smtClean="0"/>
              <a:t>Sefydlwyd y gofyniad am baneli adolygu moeseg ar gyfer ymchwil mewn adolygiad o Ddatganiad Helsinki (1975)</a:t>
            </a:r>
          </a:p>
          <a:p>
            <a:pPr>
              <a:lnSpc>
                <a:spcPct val="120000"/>
              </a:lnSpc>
            </a:pPr>
            <a:r>
              <a:rPr lang="cy-GB" sz="5400" dirty="0"/>
              <a:t>M</a:t>
            </a:r>
            <a:r>
              <a:rPr lang="cy-GB" sz="5400" dirty="0" smtClean="0"/>
              <a:t>ae’r </a:t>
            </a:r>
            <a:r>
              <a:rPr lang="cy-GB" sz="5400" dirty="0" smtClean="0">
                <a:hlinkClick r:id="rId5"/>
              </a:rPr>
              <a:t>ffilm</a:t>
            </a:r>
            <a:r>
              <a:rPr lang="cy-GB" sz="5400" dirty="0" smtClean="0"/>
              <a:t> hwn yn gyflwyniad i foeseg mewn ymchwil cymdeithasol</a:t>
            </a:r>
          </a:p>
          <a:p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41" y="6558150"/>
            <a:ext cx="340426" cy="340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278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0"/>
            <a:ext cx="9144000" cy="280800"/>
            <a:chOff x="0" y="0"/>
            <a:chExt cx="9144000" cy="280800"/>
          </a:xfrm>
        </p:grpSpPr>
        <p:sp>
          <p:nvSpPr>
            <p:cNvPr id="2" name="Rectangle 1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4" name="Group 13"/>
          <p:cNvGrpSpPr/>
          <p:nvPr/>
        </p:nvGrpSpPr>
        <p:grpSpPr>
          <a:xfrm rot="10800000">
            <a:off x="0" y="6577200"/>
            <a:ext cx="9144000" cy="280800"/>
            <a:chOff x="0" y="0"/>
            <a:chExt cx="9144000" cy="280800"/>
          </a:xfrm>
        </p:grpSpPr>
        <p:sp>
          <p:nvSpPr>
            <p:cNvPr id="15" name="Rectangle 14"/>
            <p:cNvSpPr/>
            <p:nvPr/>
          </p:nvSpPr>
          <p:spPr>
            <a:xfrm>
              <a:off x="0" y="0"/>
              <a:ext cx="1116000" cy="280800"/>
            </a:xfrm>
            <a:prstGeom prst="rect">
              <a:avLst/>
            </a:prstGeom>
            <a:solidFill>
              <a:srgbClr val="A6A6A6"/>
            </a:solidFill>
            <a:ln>
              <a:solidFill>
                <a:srgbClr val="A6A6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116000" y="0"/>
              <a:ext cx="1116000" cy="280800"/>
            </a:xfrm>
            <a:prstGeom prst="rect">
              <a:avLst/>
            </a:prstGeom>
            <a:solidFill>
              <a:srgbClr val="9AB3C0"/>
            </a:solidFill>
            <a:ln>
              <a:solidFill>
                <a:srgbClr val="9AB3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2240736" y="0"/>
              <a:ext cx="1116000" cy="280800"/>
            </a:xfrm>
            <a:prstGeom prst="rect">
              <a:avLst/>
            </a:prstGeom>
            <a:solidFill>
              <a:srgbClr val="9DC3E6"/>
            </a:solidFill>
            <a:ln>
              <a:solidFill>
                <a:srgbClr val="9DC3E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3364687" y="0"/>
              <a:ext cx="1116000" cy="280800"/>
            </a:xfrm>
            <a:prstGeom prst="rect">
              <a:avLst/>
            </a:prstGeom>
            <a:solidFill>
              <a:srgbClr val="1B456B"/>
            </a:solidFill>
            <a:ln>
              <a:solidFill>
                <a:srgbClr val="1B456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 rot="10800000">
              <a:off x="4454212" y="0"/>
              <a:ext cx="4689788" cy="280800"/>
            </a:xfrm>
            <a:prstGeom prst="rect">
              <a:avLst/>
            </a:prstGeom>
            <a:solidFill>
              <a:srgbClr val="33637C"/>
            </a:solidFill>
            <a:ln>
              <a:solidFill>
                <a:srgbClr val="33637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GB" sz="1400" dirty="0" smtClean="0"/>
                <a:t>www.cga.cymru     www.ewc.wales	        @ewc_cga</a:t>
              </a:r>
              <a:endParaRPr lang="en-GB" sz="1400" dirty="0"/>
            </a:p>
          </p:txBody>
        </p:sp>
      </p:grpSp>
      <p:pic>
        <p:nvPicPr>
          <p:cNvPr id="20" name="Picture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98" y="6015173"/>
            <a:ext cx="1233502" cy="49371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0430" y="5931744"/>
            <a:ext cx="2419086" cy="57714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4" t="2291" r="3201" b="3430"/>
          <a:stretch/>
        </p:blipFill>
        <p:spPr>
          <a:xfrm>
            <a:off x="8475738" y="5931744"/>
            <a:ext cx="668262" cy="660571"/>
          </a:xfrm>
          <a:prstGeom prst="rect">
            <a:avLst/>
          </a:prstGeom>
          <a:solidFill>
            <a:srgbClr val="33637C"/>
          </a:solidFill>
          <a:ln>
            <a:noFill/>
          </a:ln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 dirty="0" smtClean="0"/>
              <a:t>A yw ‘moeseg’ yn absoliwt?</a:t>
            </a:r>
            <a:endParaRPr lang="cy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589038" y="1518834"/>
            <a:ext cx="7886700" cy="4428026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y-GB" sz="3300" dirty="0" smtClean="0"/>
              <a:t>Fel arfer, mae penderfyniadau moesegol yn </a:t>
            </a:r>
            <a:r>
              <a:rPr lang="cy-GB" sz="3300" i="1" dirty="0" smtClean="0"/>
              <a:t>ddewisiadau</a:t>
            </a:r>
            <a:r>
              <a:rPr lang="cy-GB" sz="3300" dirty="0" smtClean="0"/>
              <a:t> sy’n gysylltiedig â’r cydbwysedd rhwng budd a risg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y-GB" sz="3300" dirty="0" smtClean="0"/>
              <a:t>Mae’r dewisiadau hyn yn cael eu llywio gan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cy-GB" sz="3300" dirty="0"/>
              <a:t>G</a:t>
            </a:r>
            <a:r>
              <a:rPr lang="cy-GB" sz="3300" dirty="0" smtClean="0"/>
              <a:t>anllawiau moesegol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cy-GB" sz="3300" dirty="0" smtClean="0"/>
              <a:t>Pwyllgorau moeseg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cy-GB" sz="3300" dirty="0" smtClean="0"/>
              <a:t>Prosesau cymeradwyo moeseg</a:t>
            </a:r>
          </a:p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cy-GB" sz="3300" dirty="0" smtClean="0"/>
              <a:t>Darllenwch y senarios sydd wedi’u cyflwyno yn </a:t>
            </a:r>
            <a:r>
              <a:rPr lang="cy-GB" sz="3300" b="1" dirty="0" smtClean="0">
                <a:solidFill>
                  <a:srgbClr val="33637C"/>
                </a:solidFill>
              </a:rPr>
              <a:t>Adnodd 1. </a:t>
            </a:r>
            <a:r>
              <a:rPr lang="cy-GB" sz="3300" dirty="0" smtClean="0"/>
              <a:t>Cymerwyd y senarios hyn o lyfr BERA: </a:t>
            </a:r>
            <a:r>
              <a:rPr lang="cy-GB" sz="3300" i="1" dirty="0" smtClean="0"/>
              <a:t>Ethics and Education Research</a:t>
            </a:r>
            <a:r>
              <a:rPr lang="cy-GB" sz="3300" dirty="0" smtClean="0"/>
              <a:t>. Trafodir y senarios yn fanwl yn y llyfr, sy’n rhoi ystyriaeth fanwl i faterion moesegol fel: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cy-GB" sz="3300" dirty="0" smtClean="0"/>
              <a:t>Cydsyniad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cy-GB" sz="3300" dirty="0" smtClean="0"/>
              <a:t>Hunaniaeth a phŵer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cy-GB" sz="3300" dirty="0" smtClean="0"/>
              <a:t>Dadansoddi data</a:t>
            </a:r>
          </a:p>
          <a:p>
            <a:pPr lvl="1">
              <a:lnSpc>
                <a:spcPct val="120000"/>
              </a:lnSpc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cy-GB" sz="3300" dirty="0" smtClean="0"/>
              <a:t>Lledaenu ymchwil</a:t>
            </a:r>
          </a:p>
          <a:p>
            <a:pPr marL="0" indent="0">
              <a:buNone/>
            </a:pPr>
            <a:endParaRPr lang="cy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0241" y="6545531"/>
            <a:ext cx="340426" cy="34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6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</TotalTime>
  <Words>346</Words>
  <Application>Microsoft Office PowerPoint</Application>
  <PresentationFormat>On-screen Show (4:3)</PresentationFormat>
  <Paragraphs>40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Calibri</vt:lpstr>
      <vt:lpstr>Calibri Light</vt:lpstr>
      <vt:lpstr>Courier New</vt:lpstr>
      <vt:lpstr>Office Theme</vt:lpstr>
      <vt:lpstr>MOESEG 1</vt:lpstr>
      <vt:lpstr>Beth yw moeseg? </vt:lpstr>
      <vt:lpstr>Pam mae gennym godau moeseg?</vt:lpstr>
      <vt:lpstr>A yw ‘moeseg’ yn absoliwt?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Roles</dc:creator>
  <cp:lastModifiedBy>Michelle Roles</cp:lastModifiedBy>
  <cp:revision>44</cp:revision>
  <cp:lastPrinted>2018-10-12T11:40:57Z</cp:lastPrinted>
  <dcterms:created xsi:type="dcterms:W3CDTF">2018-09-10T08:11:32Z</dcterms:created>
  <dcterms:modified xsi:type="dcterms:W3CDTF">2018-10-23T14:28:25Z</dcterms:modified>
</cp:coreProperties>
</file>