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7" r:id="rId2"/>
    <p:sldId id="258" r:id="rId3"/>
    <p:sldId id="274" r:id="rId4"/>
    <p:sldId id="271" r:id="rId5"/>
    <p:sldId id="277" r:id="rId6"/>
    <p:sldId id="282" r:id="rId7"/>
    <p:sldId id="278" r:id="rId8"/>
    <p:sldId id="280" r:id="rId9"/>
    <p:sldId id="292" r:id="rId10"/>
    <p:sldId id="293" r:id="rId11"/>
    <p:sldId id="294" r:id="rId12"/>
    <p:sldId id="279" r:id="rId13"/>
    <p:sldId id="287" r:id="rId14"/>
    <p:sldId id="285" r:id="rId15"/>
    <p:sldId id="295" r:id="rId16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37C"/>
    <a:srgbClr val="1B456B"/>
    <a:srgbClr val="9DC3E6"/>
    <a:srgbClr val="9AB3C0"/>
    <a:srgbClr val="A6A6A6"/>
    <a:srgbClr val="2D72B1"/>
    <a:srgbClr val="8AB8E2"/>
    <a:srgbClr val="2661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7" autoAdjust="0"/>
    <p:restoredTop sz="94660" autoAdjust="0"/>
  </p:normalViewPr>
  <p:slideViewPr>
    <p:cSldViewPr snapToGrid="0">
      <p:cViewPr varScale="1">
        <p:scale>
          <a:sx n="101" d="100"/>
          <a:sy n="101" d="100"/>
        </p:scale>
        <p:origin x="126" y="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9ED464-8132-4C49-BD78-3391F3ACDB28}" type="datetimeFigureOut">
              <a:rPr lang="en-US" smtClean="0"/>
              <a:t>10/23/2018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0312CF-EC0B-FC46-9CED-409BC90467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7569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82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80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42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9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20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45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60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23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202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90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48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0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era.ac.uk/wp-content/uploads/2018/06/BERA-Ethical-Guidelines-for-Educational-Research_4thEdn_2018.pdf?noredirect=1" TargetMode="External"/><Relationship Id="rId5" Type="http://schemas.openxmlformats.org/officeDocument/2006/relationships/hyperlink" Target="https://www.ukdataservice.ac.uk/manage-data/legal-ethical" TargetMode="External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png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3" y="439859"/>
            <a:ext cx="1966927" cy="78727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7825012" y="280798"/>
            <a:ext cx="1328513" cy="1313223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600" dirty="0" smtClean="0"/>
                <a:t>www.cga.cymru  www.ewc.wales	       @ewc_cga</a:t>
              </a:r>
              <a:endParaRPr lang="en-GB" sz="1600" dirty="0"/>
            </a:p>
          </p:txBody>
        </p:sp>
      </p:grp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16868" y="1528797"/>
            <a:ext cx="7772400" cy="2387600"/>
          </a:xfrm>
        </p:spPr>
        <p:txBody>
          <a:bodyPr/>
          <a:lstStyle/>
          <a:p>
            <a:r>
              <a:rPr lang="en-GB" dirty="0"/>
              <a:t>MOESEG </a:t>
            </a:r>
            <a:r>
              <a:rPr lang="en-GB" dirty="0" smtClean="0"/>
              <a:t>5</a:t>
            </a:r>
            <a:br>
              <a:rPr lang="en-GB" dirty="0" smtClean="0"/>
            </a:br>
            <a:endParaRPr lang="cy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117247" y="3508632"/>
            <a:ext cx="6858000" cy="1655762"/>
          </a:xfrm>
        </p:spPr>
        <p:txBody>
          <a:bodyPr/>
          <a:lstStyle/>
          <a:p>
            <a:r>
              <a:rPr lang="cy-GB" sz="3600" dirty="0"/>
              <a:t>Rheoli </a:t>
            </a:r>
            <a:r>
              <a:rPr lang="cy-GB" sz="3600" dirty="0" smtClean="0"/>
              <a:t>Data</a:t>
            </a:r>
          </a:p>
          <a:p>
            <a:r>
              <a:rPr lang="cy-GB" dirty="0" smtClean="0"/>
              <a:t>Ystyriaethau moesegol ar gyfer ymchwil addysgol</a:t>
            </a:r>
            <a:endParaRPr lang="cy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1980" y="310384"/>
            <a:ext cx="4062718" cy="9692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10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Ond cofiwch</a:t>
            </a:r>
            <a:endParaRPr lang="cy-GB" dirty="0"/>
          </a:p>
        </p:txBody>
      </p:sp>
      <p:sp>
        <p:nvSpPr>
          <p:cNvPr id="29" name="Content Placeholder 28"/>
          <p:cNvSpPr>
            <a:spLocks noGrp="1"/>
          </p:cNvSpPr>
          <p:nvPr>
            <p:ph idx="1"/>
          </p:nvPr>
        </p:nvSpPr>
        <p:spPr>
          <a:xfrm>
            <a:off x="628650" y="1639358"/>
            <a:ext cx="788670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cy-GB" dirty="0" smtClean="0"/>
              <a:t>Nid oes ar lawer o astudiaethau angen casglu gwybodaeth bersonol o gwbl.</a:t>
            </a:r>
          </a:p>
          <a:p>
            <a:pPr>
              <a:lnSpc>
                <a:spcPct val="110000"/>
              </a:lnSpc>
            </a:pPr>
            <a:r>
              <a:rPr lang="cy-GB" dirty="0" smtClean="0"/>
              <a:t>Fodd bynnag, nid anhysbysedd yw’r safiad i’w gymryd o’r cychwyn cyntaf, o reidrwydd: </a:t>
            </a:r>
          </a:p>
          <a:p>
            <a:pPr lvl="1">
              <a:lnSpc>
                <a:spcPct val="110000"/>
              </a:lnSpc>
              <a:spcBef>
                <a:spcPts val="1000"/>
              </a:spcBef>
            </a:pPr>
            <a:r>
              <a:rPr lang="cy-GB" dirty="0" smtClean="0"/>
              <a:t>‘o dan rai amgylchiadau, bydd cyfranogwyr unigol, neu eu gwarcheidwaid neu bobl eraill cyfrifol, eisiau ildio’u hawl i gyfrinachedd ac anhysbysedd yn benodol ac yn wirfoddol: dylai ymchwilwyr gydnabod hawl cyfranogwyr i gael eu henwi mewn unrhyw gyhoeddiad o’u gwaith ymchwil neu gyfraniadau eraill, os byddant yn dymuno hynny’ </a:t>
            </a:r>
          </a:p>
          <a:p>
            <a:pPr marL="0" indent="0">
              <a:buNone/>
            </a:pPr>
            <a:r>
              <a:rPr lang="cy-GB" dirty="0" smtClean="0"/>
              <a:t>(BERA, 2018:21).</a:t>
            </a:r>
          </a:p>
          <a:p>
            <a:endParaRPr lang="cy-GB" dirty="0">
              <a:solidFill>
                <a:srgbClr val="000000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98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Er enghraifft</a:t>
            </a:r>
            <a:endParaRPr lang="cy-GB" dirty="0"/>
          </a:p>
        </p:txBody>
      </p:sp>
      <p:sp>
        <p:nvSpPr>
          <p:cNvPr id="29" name="Content Placeholder 28"/>
          <p:cNvSpPr>
            <a:spLocks noGrp="1"/>
          </p:cNvSpPr>
          <p:nvPr>
            <p:ph idx="1"/>
          </p:nvPr>
        </p:nvSpPr>
        <p:spPr>
          <a:xfrm>
            <a:off x="628650" y="1622425"/>
            <a:ext cx="7886700" cy="4351338"/>
          </a:xfrm>
        </p:spPr>
        <p:txBody>
          <a:bodyPr>
            <a:normAutofit/>
          </a:bodyPr>
          <a:lstStyle/>
          <a:p>
            <a:r>
              <a:rPr lang="cy-GB" dirty="0" smtClean="0"/>
              <a:t>Gallai eich ymchwil amlygu rhai o’r strategaethau addysgu effeithiol yn eich ysgol, yr ydych eisiau eu lledaenu ymhlith eich clwstwr (neu yn ehangach). </a:t>
            </a:r>
          </a:p>
          <a:p>
            <a:r>
              <a:rPr lang="cy-GB" dirty="0" smtClean="0"/>
              <a:t>Yn yr achos hwn, fel allech benderfynu ildio’ch hawl i gadw enw’r ysgol, neu eich grŵp blwyddyn penodol, yn anhysbys.</a:t>
            </a:r>
          </a:p>
          <a:p>
            <a:r>
              <a:rPr lang="cy-GB" dirty="0" smtClean="0"/>
              <a:t>Fodd bynnag, fe allech o hyd benderfynu cynnal anhysbysedd athrawon a disgyblion unigol yn yr ysgol.</a:t>
            </a:r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98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Cyfrinachedd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70933" y="1557867"/>
            <a:ext cx="8483599" cy="4619096"/>
          </a:xfrm>
        </p:spPr>
        <p:txBody>
          <a:bodyPr>
            <a:normAutofit/>
          </a:bodyPr>
          <a:lstStyle/>
          <a:p>
            <a:r>
              <a:rPr lang="cy-GB" sz="2400" dirty="0" smtClean="0"/>
              <a:t>Cynhelir cyfrinachedd fel arfer. Mae hyn yn digwydd pan fydd y data a gesglir yn gallu datgelu pwy yw unigolion mewn rhyw ffordd, er enghraifft os byddwch yn cynnal astudiaeth achos ar ddisgybl unigol.</a:t>
            </a:r>
          </a:p>
          <a:p>
            <a:r>
              <a:rPr lang="cy-GB" sz="2400" dirty="0" smtClean="0"/>
              <a:t>Ystyr cyfrinachedd yw mai dim ond yr ymchwilydd/ymchwilwyr neu aelodau’r tîm ymchwil all adnabod ymatebion unigolion.</a:t>
            </a:r>
          </a:p>
          <a:p>
            <a:r>
              <a:rPr lang="cy-GB" sz="2400" dirty="0" smtClean="0"/>
              <a:t>Rhaid i’r ymchwilwyr wneud pob ymdrech i atal unrhyw un o’r tu allan i’r astudiaeth rhag cysylltu unigolion â’u hymatebion.</a:t>
            </a:r>
          </a:p>
          <a:p>
            <a:r>
              <a:rPr lang="cy-GB" sz="2400" dirty="0" smtClean="0"/>
              <a:t>Rhaid i unigolion sy’n cydsynio i gael eu henwi (h.y. sy’n ildio’u hawl i gyfrinachedd) fod yn gwbl ymwybodol o bwy fydd yn gallu gweld eu gwybodaeth a dibenion hyn</a:t>
            </a:r>
            <a:r>
              <a:rPr lang="cy-GB" dirty="0" smtClean="0"/>
              <a:t>.</a:t>
            </a:r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02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52401" y="365126"/>
            <a:ext cx="8754532" cy="1325563"/>
          </a:xfrm>
        </p:spPr>
        <p:txBody>
          <a:bodyPr>
            <a:normAutofit/>
          </a:bodyPr>
          <a:lstStyle/>
          <a:p>
            <a:r>
              <a:rPr lang="cy-GB" dirty="0" smtClean="0"/>
              <a:t>Cydymffurfio: y Rheoliad Diogelu Data Cyffredinol ac ymchwil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y-GB" sz="2600" dirty="0" smtClean="0"/>
              <a:t>Egwyddorion craidd y Rheoliad Diogelu Data Cyffredinol yw egwyddorion rheoli data ymchwil yn foesegol:</a:t>
            </a:r>
          </a:p>
          <a:p>
            <a:r>
              <a:rPr lang="cy-GB" sz="2600" dirty="0" smtClean="0"/>
              <a:t>Peidiwch â chasglu mwy o ddata gan unigolion nag y mae ei angen at y diben y caiff ei ddefnyddio; </a:t>
            </a:r>
          </a:p>
          <a:p>
            <a:r>
              <a:rPr lang="cy-GB" sz="2600" dirty="0" smtClean="0"/>
              <a:t>Gofynnwch am ddata personol yn deg gan yr unigolyn, trwy roi hysbysiad iddynt eich bod yn ei gasglu, a’i ddiben penodol;</a:t>
            </a:r>
          </a:p>
          <a:p>
            <a:r>
              <a:rPr lang="cy-GB" sz="2600" dirty="0" smtClean="0"/>
              <a:t>Peidiwch â chadw’r data am gyfnod hwy nag y mae ei angen at y diben hwnnw;</a:t>
            </a:r>
          </a:p>
          <a:p>
            <a:r>
              <a:rPr lang="cy-GB" sz="2600" dirty="0" smtClean="0"/>
              <a:t>Cadwch ddata’n ddiogel; </a:t>
            </a:r>
          </a:p>
          <a:p>
            <a:r>
              <a:rPr lang="cy-GB" sz="2600" dirty="0" smtClean="0"/>
              <a:t>Rhowch gopi i unigolyn o’i ddata personol os bydd yn gofyn amdano.</a:t>
            </a:r>
          </a:p>
          <a:p>
            <a:pPr marL="0" indent="0">
              <a:buNone/>
            </a:pPr>
            <a:endParaRPr lang="cy-GB" dirty="0" smtClean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3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Storio’ch data ymchwil</a:t>
            </a:r>
            <a:endParaRPr lang="cy-GB" dirty="0"/>
          </a:p>
        </p:txBody>
      </p:sp>
      <p:sp>
        <p:nvSpPr>
          <p:cNvPr id="29" name="Content Placeholder 28"/>
          <p:cNvSpPr>
            <a:spLocks noGrp="1"/>
          </p:cNvSpPr>
          <p:nvPr>
            <p:ph idx="1"/>
          </p:nvPr>
        </p:nvSpPr>
        <p:spPr>
          <a:xfrm>
            <a:off x="628650" y="1622425"/>
            <a:ext cx="7886700" cy="4351338"/>
          </a:xfrm>
        </p:spPr>
        <p:txBody>
          <a:bodyPr>
            <a:normAutofit fontScale="85000" lnSpcReduction="10000"/>
          </a:bodyPr>
          <a:lstStyle/>
          <a:p>
            <a:r>
              <a:rPr lang="cy-GB" dirty="0" smtClean="0">
                <a:solidFill>
                  <a:srgbClr val="000000"/>
                </a:solidFill>
              </a:rPr>
              <a:t>Rhaid i chi sicrhau eich bod yn storio’ch data ymchwil yn ddiogel.</a:t>
            </a:r>
          </a:p>
          <a:p>
            <a:r>
              <a:rPr lang="cy-GB" dirty="0" smtClean="0">
                <a:solidFill>
                  <a:srgbClr val="000000"/>
                </a:solidFill>
              </a:rPr>
              <a:t>Er enghraifft, gallwch ddefnyddio dyfeisiau electronig sy’n cael eu hamddiffyn gan gyfrinair ac sy’n amgryptio’r data.</a:t>
            </a:r>
          </a:p>
          <a:p>
            <a:r>
              <a:rPr lang="cy-GB" dirty="0" smtClean="0">
                <a:solidFill>
                  <a:srgbClr val="000000"/>
                </a:solidFill>
              </a:rPr>
              <a:t>Gallwch osgoi defnyddio dyfeisiau storio cludadwy, fel cofau bach.</a:t>
            </a:r>
          </a:p>
          <a:p>
            <a:r>
              <a:rPr lang="cy-GB" dirty="0" smtClean="0">
                <a:solidFill>
                  <a:srgbClr val="000000"/>
                </a:solidFill>
              </a:rPr>
              <a:t>Ni ddylid anfon data drwy’r e-bost neu fathau eraill o gyfrwng sy’n gallu cael eu hacio.</a:t>
            </a:r>
          </a:p>
          <a:p>
            <a:r>
              <a:rPr lang="cy-GB" dirty="0" smtClean="0">
                <a:solidFill>
                  <a:srgbClr val="000000"/>
                </a:solidFill>
              </a:rPr>
              <a:t>Dylid cadw copïau caled o unrhyw gofnodion ar safle diogel.</a:t>
            </a:r>
          </a:p>
          <a:p>
            <a:r>
              <a:rPr lang="cy-GB" dirty="0" smtClean="0">
                <a:solidFill>
                  <a:srgbClr val="000000"/>
                </a:solidFill>
              </a:rPr>
              <a:t>Dylai pob aelod o’r tîm ymchwil ddeall sut i ddiogelu’r data. </a:t>
            </a:r>
          </a:p>
          <a:p>
            <a:r>
              <a:rPr lang="cy-GB" dirty="0" smtClean="0">
                <a:solidFill>
                  <a:srgbClr val="000000"/>
                </a:solidFill>
              </a:rPr>
              <a:t>Gweler BERA (2018: 25).</a:t>
            </a:r>
            <a:endParaRPr lang="cy-GB" dirty="0">
              <a:solidFill>
                <a:srgbClr val="000000"/>
              </a:solidFill>
            </a:endParaRPr>
          </a:p>
        </p:txBody>
      </p:sp>
      <p:pic>
        <p:nvPicPr>
          <p:cNvPr id="31" name="Picture 30" descr="image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198" y="5198532"/>
            <a:ext cx="1058333" cy="1058333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73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Dysgu rhagor</a:t>
            </a:r>
            <a:endParaRPr lang="cy-GB" dirty="0"/>
          </a:p>
        </p:txBody>
      </p:sp>
      <p:sp>
        <p:nvSpPr>
          <p:cNvPr id="29" name="Content Placeholder 28"/>
          <p:cNvSpPr>
            <a:spLocks noGrp="1"/>
          </p:cNvSpPr>
          <p:nvPr>
            <p:ph idx="1"/>
          </p:nvPr>
        </p:nvSpPr>
        <p:spPr>
          <a:xfrm>
            <a:off x="628649" y="1825625"/>
            <a:ext cx="8193617" cy="4351338"/>
          </a:xfrm>
        </p:spPr>
        <p:txBody>
          <a:bodyPr>
            <a:normAutofit/>
          </a:bodyPr>
          <a:lstStyle/>
          <a:p>
            <a:r>
              <a:rPr lang="cy-GB" sz="3200" dirty="0" smtClean="0"/>
              <a:t>Mae gan Archif Data’r DU </a:t>
            </a:r>
            <a:r>
              <a:rPr lang="cy-GB" sz="3200" dirty="0" smtClean="0">
                <a:hlinkClick r:id="rId5"/>
              </a:rPr>
              <a:t>ganllaw </a:t>
            </a:r>
            <a:r>
              <a:rPr lang="cy-GB" sz="3200" dirty="0" smtClean="0">
                <a:hlinkClick r:id="rId5"/>
              </a:rPr>
              <a:t>cynhwysfawr</a:t>
            </a:r>
            <a:r>
              <a:rPr lang="cy-GB" sz="3200" dirty="0" smtClean="0"/>
              <a:t> ar </a:t>
            </a:r>
            <a:r>
              <a:rPr lang="cy-GB" sz="3200" dirty="0" smtClean="0"/>
              <a:t>gydsyniad, cyfrinachedd a moeseg</a:t>
            </a:r>
            <a:r>
              <a:rPr lang="cy-GB" sz="3200" dirty="0" smtClean="0">
                <a:solidFill>
                  <a:srgbClr val="000000"/>
                </a:solidFill>
              </a:rPr>
              <a:t>.</a:t>
            </a:r>
          </a:p>
          <a:p>
            <a:pPr marL="0" indent="0">
              <a:buNone/>
            </a:pPr>
            <a:endParaRPr lang="cy-GB" sz="3200" dirty="0" smtClean="0">
              <a:solidFill>
                <a:srgbClr val="000000"/>
              </a:solidFill>
            </a:endParaRPr>
          </a:p>
          <a:p>
            <a:r>
              <a:rPr lang="cy-GB" sz="3200" dirty="0" smtClean="0">
                <a:solidFill>
                  <a:srgbClr val="000000"/>
                </a:solidFill>
                <a:hlinkClick r:id="rId6"/>
              </a:rPr>
              <a:t>Mae </a:t>
            </a:r>
            <a:r>
              <a:rPr lang="cy-GB" sz="3200" dirty="0" smtClean="0">
                <a:solidFill>
                  <a:srgbClr val="000000"/>
                </a:solidFill>
                <a:hlinkClick r:id="rId6"/>
              </a:rPr>
              <a:t>Canllawiau Moesegol ar gyfer Ymchwil </a:t>
            </a:r>
            <a:r>
              <a:rPr lang="cy-GB" sz="3200" dirty="0" smtClean="0">
                <a:solidFill>
                  <a:srgbClr val="000000"/>
                </a:solidFill>
              </a:rPr>
              <a:t>Addysg BERA </a:t>
            </a:r>
            <a:r>
              <a:rPr lang="cy-GB" sz="3200" dirty="0" smtClean="0">
                <a:solidFill>
                  <a:srgbClr val="000000"/>
                </a:solidFill>
              </a:rPr>
              <a:t>(2018</a:t>
            </a:r>
            <a:r>
              <a:rPr lang="cy-GB" sz="3200" dirty="0" smtClean="0">
                <a:solidFill>
                  <a:srgbClr val="000000"/>
                </a:solidFill>
              </a:rPr>
              <a:t>)</a:t>
            </a:r>
            <a:endParaRPr lang="cy-GB" sz="3200" dirty="0">
              <a:solidFill>
                <a:srgbClr val="000000"/>
              </a:soli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57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Nodau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y-GB" dirty="0" smtClean="0"/>
              <a:t>Mae’r cyflwyniad hwn yn ystyried materion moesegol sy’n gysylltiedig â rheoli eich data ymchwil.</a:t>
            </a:r>
          </a:p>
          <a:p>
            <a:r>
              <a:rPr lang="cy-GB" dirty="0" smtClean="0"/>
              <a:t>Yn benodol, mae’n canolbwyntio ar dri mater pwysig, sef anhysbysedd, cyfrinachedd a storio data.</a:t>
            </a:r>
          </a:p>
        </p:txBody>
      </p:sp>
      <p:pic>
        <p:nvPicPr>
          <p:cNvPr id="11" name="Picture 10" descr="Unknown-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199" y="4205237"/>
            <a:ext cx="2688167" cy="201353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5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510862" y="546450"/>
            <a:ext cx="7886700" cy="2852737"/>
          </a:xfrm>
        </p:spPr>
        <p:txBody>
          <a:bodyPr>
            <a:normAutofit/>
          </a:bodyPr>
          <a:lstStyle/>
          <a:p>
            <a:r>
              <a:rPr lang="cy-GB" dirty="0" smtClean="0"/>
              <a:t>1. Ystyriaethau moesegol rheoli data.</a:t>
            </a:r>
            <a:endParaRPr lang="cy-GB" dirty="0"/>
          </a:p>
        </p:txBody>
      </p:sp>
      <p:pic>
        <p:nvPicPr>
          <p:cNvPr id="23" name="Picture 22" descr="images-3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312" y="4399464"/>
            <a:ext cx="3696639" cy="135510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874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300063" y="964161"/>
            <a:ext cx="5374824" cy="4618217"/>
          </a:xfrm>
        </p:spPr>
        <p:txBody>
          <a:bodyPr>
            <a:normAutofit lnSpcReduction="10000"/>
          </a:bodyPr>
          <a:lstStyle/>
          <a:p>
            <a:r>
              <a:rPr lang="cy-GB" sz="2600" dirty="0" smtClean="0"/>
              <a:t>Mae pob ymchwil ac ymholi yn cynnwys delio â data.</a:t>
            </a:r>
          </a:p>
          <a:p>
            <a:r>
              <a:rPr lang="cy-GB" sz="2600" dirty="0" smtClean="0"/>
              <a:t>Gall y data hwn fod ar sawl ffurf wahanol e.e. canlyniadau arolygon, arsylwadau neu gyfweliadau.</a:t>
            </a:r>
          </a:p>
          <a:p>
            <a:r>
              <a:rPr lang="cy-GB" sz="2600" dirty="0" smtClean="0"/>
              <a:t>Mae rheoli’ch data ymchwil yn foesegol yn holl bwysig i’r broses ymchwil.</a:t>
            </a:r>
          </a:p>
          <a:p>
            <a:r>
              <a:rPr lang="cy-GB" sz="2600" dirty="0" smtClean="0"/>
              <a:t>Yn benodol, mae sicrhau eich bod yn ystyried y ffordd orau o </a:t>
            </a:r>
            <a:r>
              <a:rPr lang="cy-GB" sz="2600" b="1" dirty="0" smtClean="0"/>
              <a:t>greu, storio, diogelu, rhannu a chadw </a:t>
            </a:r>
            <a:r>
              <a:rPr lang="cy-GB" sz="2600" dirty="0" smtClean="0"/>
              <a:t>eich data yn hanfodol.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97750" y="1484243"/>
            <a:ext cx="3664756" cy="365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125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606955" y="913873"/>
            <a:ext cx="7886700" cy="2852737"/>
          </a:xfrm>
        </p:spPr>
        <p:txBody>
          <a:bodyPr/>
          <a:lstStyle/>
          <a:p>
            <a:r>
              <a:rPr lang="cy-GB" dirty="0" smtClean="0"/>
              <a:t>2. Ystyriaethau allweddol</a:t>
            </a:r>
            <a:endParaRPr lang="cy-GB" dirty="0"/>
          </a:p>
        </p:txBody>
      </p:sp>
      <p:pic>
        <p:nvPicPr>
          <p:cNvPr id="23" name="Picture 22" descr="images-3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6040" y="4085795"/>
            <a:ext cx="4503829" cy="1650999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4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dirty="0" smtClean="0"/>
              <a:t>Rhaid i arferion ymchwil sicrhau bod data a chofnodion ymchwil:</a:t>
            </a:r>
            <a:endParaRPr lang="cy-GB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338667" y="1825625"/>
            <a:ext cx="8805333" cy="4351338"/>
          </a:xfrm>
        </p:spPr>
        <p:txBody>
          <a:bodyPr>
            <a:normAutofit lnSpcReduction="10000"/>
          </a:bodyPr>
          <a:lstStyle/>
          <a:p>
            <a:r>
              <a:rPr lang="cy-GB" sz="2600" dirty="0"/>
              <a:t>Yn fanwl gywir, yn gyflawn, yn ddilys ac yn ddibynadwy </a:t>
            </a:r>
            <a:endParaRPr lang="cy-GB" sz="2600" dirty="0" smtClean="0"/>
          </a:p>
          <a:p>
            <a:r>
              <a:rPr lang="cy-GB" sz="2600" dirty="0"/>
              <a:t>Yn adnabyddadwy, adferadwy a hygyrch </a:t>
            </a:r>
            <a:endParaRPr lang="cy-GB" sz="2600" dirty="0" smtClean="0"/>
          </a:p>
          <a:p>
            <a:r>
              <a:rPr lang="cy-GB" sz="2600" dirty="0"/>
              <a:t>Wedi’u cadw mewn modd </a:t>
            </a:r>
            <a:r>
              <a:rPr lang="cy-GB" sz="2600" dirty="0" smtClean="0"/>
              <a:t>diogel</a:t>
            </a:r>
          </a:p>
          <a:p>
            <a:r>
              <a:rPr lang="cy-GB" sz="2600" dirty="0"/>
              <a:t>Wedi’u cadw mewn modd sy’n cydymffurfio â rhwymedigaethau </a:t>
            </a:r>
            <a:r>
              <a:rPr lang="cy-GB" sz="2600" dirty="0" smtClean="0"/>
              <a:t>cyfreithiol</a:t>
            </a:r>
          </a:p>
          <a:p>
            <a:r>
              <a:rPr lang="cy-GB" sz="2600" dirty="0"/>
              <a:t>Ar gael i eraill yn unol ag egwyddorion moesegol priodol ac egwyddorion rhannu data a mynediad </a:t>
            </a:r>
            <a:r>
              <a:rPr lang="cy-GB" sz="2600" dirty="0" smtClean="0"/>
              <a:t>agored</a:t>
            </a:r>
          </a:p>
          <a:p>
            <a:r>
              <a:rPr lang="cy-GB" sz="2600" dirty="0"/>
              <a:t>Yn gymesur â buddiannau cyfiawn a diogelwch cyfranogwyr dynol mewn data </a:t>
            </a:r>
            <a:r>
              <a:rPr lang="cy-GB" sz="2600" dirty="0" smtClean="0"/>
              <a:t>ymchwil.</a:t>
            </a:r>
          </a:p>
          <a:p>
            <a:pPr marL="0" indent="0">
              <a:buNone/>
            </a:pPr>
            <a:r>
              <a:rPr lang="cy-GB" sz="2600" dirty="0" smtClean="0"/>
              <a:t>(Datganiad Rheoli Data Ymchwil y Drindod Dewi Sant, 2018)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02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dirty="0" smtClean="0"/>
              <a:t>Anhysbysedd a chyfrinachedd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58095" y="1915936"/>
            <a:ext cx="7886700" cy="365513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y-GB" dirty="0" smtClean="0"/>
              <a:t>‘Ystyrir mai ymdrin â data cyfranogwyr yn gyfrinachol ac yn anhysbys yw’r norm ar gyfer cynnal gwaith ymchwil’ (BERA, 2018:21)</a:t>
            </a:r>
          </a:p>
          <a:p>
            <a:pPr marL="0" indent="0">
              <a:buNone/>
            </a:pPr>
            <a:endParaRPr lang="cy-GB" dirty="0" smtClean="0"/>
          </a:p>
          <a:p>
            <a:r>
              <a:rPr lang="cy-GB" dirty="0" smtClean="0"/>
              <a:t>Mae gan gyfranogwyr eich ymchwil yr hawl i breifatrwydd.</a:t>
            </a:r>
          </a:p>
          <a:p>
            <a:r>
              <a:rPr lang="cy-GB" dirty="0" smtClean="0"/>
              <a:t>Cyflawnir hyn trwy sicrhau eich bod yn rheoli’ch data ymchwil gyda chyfrinachedd ac anhysbysedd mewn golwg.</a:t>
            </a:r>
          </a:p>
          <a:p>
            <a:pPr marL="0" indent="0">
              <a:buNone/>
            </a:pPr>
            <a:endParaRPr lang="cy-GB" b="1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24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28650" y="195792"/>
            <a:ext cx="7886700" cy="1325563"/>
          </a:xfrm>
        </p:spPr>
        <p:txBody>
          <a:bodyPr/>
          <a:lstStyle/>
          <a:p>
            <a:r>
              <a:rPr lang="cy-GB" dirty="0" smtClean="0"/>
              <a:t>Anhysbysedd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2250" y="1211752"/>
            <a:ext cx="8699499" cy="5008563"/>
          </a:xfrm>
        </p:spPr>
        <p:txBody>
          <a:bodyPr>
            <a:normAutofit/>
          </a:bodyPr>
          <a:lstStyle/>
          <a:p>
            <a:r>
              <a:rPr lang="cy-GB" dirty="0" smtClean="0"/>
              <a:t>Mae gallu rhannu’ch ymchwil yn bwysig. Fodd bynnag, yn foesegol, mae’n rhaid i ni amddiffyn ein cyfranogwyr. </a:t>
            </a:r>
          </a:p>
          <a:p>
            <a:r>
              <a:rPr lang="cy-GB" dirty="0" smtClean="0"/>
              <a:t>Mae anhysbysedd yn arf gwerthfawr wrth ein caniatáu ni i wneud hyn.</a:t>
            </a:r>
          </a:p>
          <a:p>
            <a:r>
              <a:rPr lang="cy-GB" dirty="0" smtClean="0"/>
              <a:t>Mae cynnal anhysbysedd yn golygu nad ydych yn casglu gwybodaeth adnabod (fel enw a chyfeiriad) ar gyfer eich cyfranogwyr.</a:t>
            </a:r>
          </a:p>
          <a:p>
            <a:r>
              <a:rPr lang="cy-GB" dirty="0" smtClean="0"/>
              <a:t>Neu, os bydd ar eich astudiaeth angen y math hwn o wybodaeth fel rhan o’r cynllun ymchwil, caiff y data ei storio fel na ellir cysylltu ymatebion unigol yn uniongyrchol ag unigolion. 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02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6268" y="195792"/>
            <a:ext cx="8864600" cy="1325563"/>
          </a:xfrm>
        </p:spPr>
        <p:txBody>
          <a:bodyPr>
            <a:normAutofit/>
          </a:bodyPr>
          <a:lstStyle/>
          <a:p>
            <a:r>
              <a:rPr lang="cy-GB" dirty="0" smtClean="0"/>
              <a:t>Sut gallwch chi droi data yn anhysbys?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58549" y="1354667"/>
            <a:ext cx="8699499" cy="5008563"/>
          </a:xfrm>
        </p:spPr>
        <p:txBody>
          <a:bodyPr>
            <a:normAutofit/>
          </a:bodyPr>
          <a:lstStyle/>
          <a:p>
            <a:r>
              <a:rPr lang="cy-GB" sz="2700" dirty="0" smtClean="0"/>
              <a:t>Mae’r broses o droi data yn anhysbys yn galw am newid y dynodwyr mewn rhyw ffordd.</a:t>
            </a:r>
          </a:p>
          <a:p>
            <a:r>
              <a:rPr lang="cy-GB" sz="2700" dirty="0" smtClean="0"/>
              <a:t>Gallai hyn olygu bod gwybodaeth adnabod yn cael ei thynnu ymaith, ei hamnewid, ei hystumio, ei chyffredinoli neu ei chydgasglu.</a:t>
            </a:r>
          </a:p>
          <a:p>
            <a:r>
              <a:rPr lang="cy-GB" sz="2700" dirty="0" smtClean="0"/>
              <a:t>Cofiwch, gall manylion adnabod unigolyn gael eu datgelu trwy: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sz="2300" b="1" dirty="0" smtClean="0"/>
              <a:t>Ddynodwyr uniongyrchol</a:t>
            </a:r>
            <a:r>
              <a:rPr lang="cy-GB" sz="2300" dirty="0" smtClean="0"/>
              <a:t> fel enwau, gwybodaeth cod post neu luniau.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sz="2300" b="1" dirty="0" smtClean="0"/>
              <a:t>Dynodwyr anuniongyrchol </a:t>
            </a:r>
            <a:r>
              <a:rPr lang="cy-GB" sz="2300" dirty="0" smtClean="0"/>
              <a:t>a allai, o’u cysylltu â gwybodaeth arall sydd ar gael, ddatgelu pwy yw rhywun, er enghraifft gwybodaeth am weithle, cyflog neu oedran.</a:t>
            </a:r>
          </a:p>
          <a:p>
            <a:pPr marL="0" indent="0">
              <a:buNone/>
            </a:pPr>
            <a:endParaRPr lang="cy-GB" dirty="0" smtClean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276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6963</TotalTime>
  <Words>922</Words>
  <Application>Microsoft Office PowerPoint</Application>
  <PresentationFormat>On-screen Show (4:3)</PresentationFormat>
  <Paragraphs>84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Courier New</vt:lpstr>
      <vt:lpstr>Office Theme</vt:lpstr>
      <vt:lpstr>MOESEG 5 </vt:lpstr>
      <vt:lpstr>Nodau</vt:lpstr>
      <vt:lpstr>1. Ystyriaethau moesegol rheoli data.</vt:lpstr>
      <vt:lpstr>PowerPoint Presentation</vt:lpstr>
      <vt:lpstr>2. Ystyriaethau allweddol</vt:lpstr>
      <vt:lpstr>Rhaid i arferion ymchwil sicrhau bod data a chofnodion ymchwil:</vt:lpstr>
      <vt:lpstr>Anhysbysedd a chyfrinachedd</vt:lpstr>
      <vt:lpstr>Anhysbysedd</vt:lpstr>
      <vt:lpstr>Sut gallwch chi droi data yn anhysbys?</vt:lpstr>
      <vt:lpstr>Ond cofiwch</vt:lpstr>
      <vt:lpstr>Er enghraifft</vt:lpstr>
      <vt:lpstr>Cyfrinachedd</vt:lpstr>
      <vt:lpstr>Cydymffurfio: y Rheoliad Diogelu Data Cyffredinol ac ymchwil</vt:lpstr>
      <vt:lpstr>Storio’ch data ymchwil</vt:lpstr>
      <vt:lpstr>Dysgu rhagor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Roles</dc:creator>
  <cp:lastModifiedBy>Michelle Roles</cp:lastModifiedBy>
  <cp:revision>73</cp:revision>
  <cp:lastPrinted>2018-10-12T11:59:27Z</cp:lastPrinted>
  <dcterms:created xsi:type="dcterms:W3CDTF">2018-09-10T08:11:32Z</dcterms:created>
  <dcterms:modified xsi:type="dcterms:W3CDTF">2018-10-23T14:58:50Z</dcterms:modified>
</cp:coreProperties>
</file>