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6"/>
  </p:handoutMasterIdLst>
  <p:sldIdLst>
    <p:sldId id="257" r:id="rId2"/>
    <p:sldId id="258" r:id="rId3"/>
    <p:sldId id="260" r:id="rId4"/>
    <p:sldId id="259" r:id="rId5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37C"/>
    <a:srgbClr val="1B456B"/>
    <a:srgbClr val="9DC3E6"/>
    <a:srgbClr val="9AB3C0"/>
    <a:srgbClr val="A6A6A6"/>
    <a:srgbClr val="2D72B1"/>
    <a:srgbClr val="8AB8E2"/>
    <a:srgbClr val="2661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6" y="3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EA44E4-20FA-48A1-A7E4-7C2935808223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796D55-CCC0-48B9-A8C1-349603DB8B6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12819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48291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68054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0429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4094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200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8453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860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9423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9202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69038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848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406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hyperlink" Target="https://www.bera.ac.uk/researchers-resources/publications/ethical-guidelines-for-educational-research-2018" TargetMode="Externa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23" y="411284"/>
            <a:ext cx="2169566" cy="86837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7825012" y="280798"/>
            <a:ext cx="1328513" cy="1313223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600" dirty="0" smtClean="0"/>
                <a:t>www.cga.cymru  www.ewc.wales	  </a:t>
              </a:r>
              <a:r>
                <a:rPr lang="en-GB" sz="1600" dirty="0" smtClean="0"/>
                <a:t>     @</a:t>
              </a:r>
              <a:r>
                <a:rPr lang="en-GB" sz="1600" dirty="0" smtClean="0"/>
                <a:t>ewc_cga</a:t>
              </a:r>
              <a:endParaRPr lang="en-GB" sz="1600" dirty="0"/>
            </a:p>
          </p:txBody>
        </p:sp>
      </p:grp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716868" y="1528797"/>
            <a:ext cx="7772400" cy="2387600"/>
          </a:xfrm>
        </p:spPr>
        <p:txBody>
          <a:bodyPr/>
          <a:lstStyle/>
          <a:p>
            <a:r>
              <a:rPr lang="en-GB" dirty="0" smtClean="0"/>
              <a:t>MOESEG</a:t>
            </a:r>
            <a:endParaRPr lang="en-GB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1158639" y="4046881"/>
            <a:ext cx="6858000" cy="1655762"/>
          </a:xfrm>
        </p:spPr>
        <p:txBody>
          <a:bodyPr/>
          <a:lstStyle/>
          <a:p>
            <a:r>
              <a:rPr lang="cy-GB" dirty="0" smtClean="0"/>
              <a:t>Cyfeiriadau a dolenni defnyddiol</a:t>
            </a:r>
          </a:p>
          <a:p>
            <a:endParaRPr lang="cy-GB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6280" y="310384"/>
            <a:ext cx="4062718" cy="96927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2561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226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</a:t>
              </a:r>
              <a:r>
                <a:rPr lang="en-GB" sz="1400" dirty="0" smtClean="0"/>
                <a:t>         @</a:t>
              </a:r>
              <a:r>
                <a:rPr lang="en-GB" sz="1400" dirty="0" smtClean="0"/>
                <a:t>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y-GB" dirty="0" smtClean="0"/>
              <a:t>Cyfeiriadau a ddefnyddiwyd yn y deunyddiau PPT: MOESEG 1-5</a:t>
            </a:r>
            <a:endParaRPr lang="cy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Brooks, R</a:t>
            </a:r>
            <a:r>
              <a:rPr lang="en-GB" dirty="0" smtClean="0"/>
              <a:t>., </a:t>
            </a:r>
            <a:r>
              <a:rPr lang="en-GB" dirty="0" err="1" smtClean="0"/>
              <a:t>te</a:t>
            </a:r>
            <a:r>
              <a:rPr lang="en-GB" dirty="0" smtClean="0"/>
              <a:t> </a:t>
            </a:r>
            <a:r>
              <a:rPr lang="en-GB" dirty="0" err="1"/>
              <a:t>Riele</a:t>
            </a:r>
            <a:r>
              <a:rPr lang="en-GB" dirty="0"/>
              <a:t>, K</a:t>
            </a:r>
            <a:r>
              <a:rPr lang="en-GB" dirty="0" smtClean="0"/>
              <a:t>. &amp; Maguire, M. </a:t>
            </a:r>
            <a:r>
              <a:rPr lang="en-GB" dirty="0"/>
              <a:t>(2014) Ethics and Education Research London: BERA/SAGE</a:t>
            </a:r>
          </a:p>
          <a:p>
            <a:r>
              <a:rPr lang="en-GB" dirty="0" err="1"/>
              <a:t>McGinn</a:t>
            </a:r>
            <a:r>
              <a:rPr lang="en-GB" dirty="0"/>
              <a:t>, M. K. (2015). Considering ethics for social science research. </a:t>
            </a:r>
            <a:r>
              <a:rPr lang="en-GB" dirty="0" err="1" smtClean="0"/>
              <a:t>Yn</a:t>
            </a:r>
            <a:r>
              <a:rPr lang="en-GB" dirty="0" smtClean="0"/>
              <a:t> R</a:t>
            </a:r>
            <a:r>
              <a:rPr lang="en-GB" dirty="0"/>
              <a:t>. </a:t>
            </a:r>
            <a:r>
              <a:rPr lang="en-GB" dirty="0" err="1"/>
              <a:t>Dingwall</a:t>
            </a:r>
            <a:r>
              <a:rPr lang="en-GB" dirty="0"/>
              <a:t> &amp; M. B. McDonnell (Eds.), The SAGE handbook of research management </a:t>
            </a:r>
            <a:r>
              <a:rPr lang="en-GB" dirty="0" smtClean="0"/>
              <a:t>(</a:t>
            </a:r>
            <a:r>
              <a:rPr lang="en-GB" dirty="0" err="1" smtClean="0"/>
              <a:t>tt</a:t>
            </a:r>
            <a:r>
              <a:rPr lang="en-GB" dirty="0" smtClean="0"/>
              <a:t>. </a:t>
            </a:r>
            <a:r>
              <a:rPr lang="en-GB" dirty="0"/>
              <a:t>153–172). Thousand Oaks, CA: Sage</a:t>
            </a:r>
            <a:r>
              <a:rPr lang="en-GB" dirty="0" smtClean="0"/>
              <a:t>.</a:t>
            </a:r>
          </a:p>
          <a:p>
            <a:r>
              <a:rPr lang="en-GB" dirty="0" smtClean="0"/>
              <a:t>Robson</a:t>
            </a:r>
            <a:r>
              <a:rPr lang="en-GB" dirty="0"/>
              <a:t>, C. (2002) Real World Research 2</a:t>
            </a:r>
            <a:r>
              <a:rPr lang="en-GB" baseline="30000" dirty="0"/>
              <a:t>nd</a:t>
            </a:r>
            <a:r>
              <a:rPr lang="en-GB" dirty="0"/>
              <a:t> edition. Oxford. Blackwell Publishing  </a:t>
            </a:r>
          </a:p>
          <a:p>
            <a:endParaRPr lang="en-GB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3036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55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</a:t>
              </a:r>
              <a:r>
                <a:rPr lang="en-GB" sz="1400" dirty="0" smtClean="0"/>
                <a:t>         @</a:t>
              </a:r>
              <a:r>
                <a:rPr lang="en-GB" sz="1400" dirty="0" smtClean="0"/>
                <a:t>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 smtClean="0"/>
              <a:t>Dolen i ganllawiau moesegol BERA</a:t>
            </a:r>
            <a:endParaRPr lang="cy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cy-GB" dirty="0" smtClean="0"/>
              <a:t>Canllawiau Moesegol ar gyfer Ymchwil Addysgol BERA 2018</a:t>
            </a:r>
          </a:p>
          <a:p>
            <a:r>
              <a:rPr lang="cy-GB" dirty="0" smtClean="0">
                <a:hlinkClick r:id="rId5"/>
              </a:rPr>
              <a:t>https://www.bera.ac.uk/researchers-resources/publications/ethical-guidelines-for-educational-research-2018</a:t>
            </a:r>
            <a:r>
              <a:rPr lang="cy-GB" dirty="0" smtClean="0"/>
              <a:t> </a:t>
            </a:r>
            <a:endParaRPr lang="cy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72404" y="2099114"/>
            <a:ext cx="2053403" cy="291676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2561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63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</a:t>
              </a:r>
              <a:r>
                <a:rPr lang="en-GB" sz="1400" dirty="0" smtClean="0"/>
                <a:t>        @</a:t>
              </a:r>
              <a:r>
                <a:rPr lang="en-GB" sz="1400" dirty="0" smtClean="0"/>
                <a:t>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 smtClean="0"/>
              <a:t>Rhestr o adnoddau ychwanegol</a:t>
            </a:r>
            <a:endParaRPr lang="cy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39462" y="2506662"/>
            <a:ext cx="7886700" cy="289324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cy-GB" dirty="0" smtClean="0"/>
              <a:t>Adnodd 1: 	Senarios i’w hystyried, o Brooks 			</a:t>
            </a:r>
            <a:r>
              <a:rPr lang="cy-GB" i="1" dirty="0" smtClean="0"/>
              <a:t>et al </a:t>
            </a:r>
            <a:r>
              <a:rPr lang="cy-GB" dirty="0" smtClean="0"/>
              <a:t>(2014) </a:t>
            </a:r>
            <a:r>
              <a:rPr lang="cy-GB" b="1" dirty="0" smtClean="0">
                <a:solidFill>
                  <a:srgbClr val="33637C"/>
                </a:solidFill>
              </a:rPr>
              <a:t>(MOESEG 1)</a:t>
            </a:r>
          </a:p>
          <a:p>
            <a:pPr marL="0" indent="0">
              <a:buNone/>
            </a:pPr>
            <a:r>
              <a:rPr lang="cy-GB" dirty="0" smtClean="0"/>
              <a:t>Adnodd 2: 	Adrannau 52-53 BERA am ddatgelu	 		</a:t>
            </a:r>
            <a:r>
              <a:rPr lang="cy-GB" b="1" dirty="0" smtClean="0">
                <a:solidFill>
                  <a:srgbClr val="33637C"/>
                </a:solidFill>
              </a:rPr>
              <a:t>(MOESEG 2)</a:t>
            </a:r>
          </a:p>
          <a:p>
            <a:pPr marL="0" indent="0">
              <a:buNone/>
            </a:pPr>
            <a:r>
              <a:rPr lang="cy-GB" dirty="0" smtClean="0"/>
              <a:t>Adnodd 3: 	Tri fideo gan staff ysgol yn siarad am eu 		penderfyniadau moesegol yn ystod 			ymchwil</a:t>
            </a:r>
          </a:p>
          <a:p>
            <a:endParaRPr lang="cy-GB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7866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644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281</TotalTime>
  <Words>134</Words>
  <Application>Microsoft Office PowerPoint</Application>
  <PresentationFormat>On-screen Show (4:3)</PresentationFormat>
  <Paragraphs>17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MOESEG</vt:lpstr>
      <vt:lpstr>Cyfeiriadau a ddefnyddiwyd yn y deunyddiau PPT: MOESEG 1-5</vt:lpstr>
      <vt:lpstr>Dolen i ganllawiau moesegol BERA</vt:lpstr>
      <vt:lpstr>Rhestr o adnoddau ychwanegol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Michelle Roles</dc:creator>
  <cp:lastModifiedBy>Michelle Roles</cp:lastModifiedBy>
  <cp:revision>39</cp:revision>
  <cp:lastPrinted>2018-10-23T12:44:16Z</cp:lastPrinted>
  <dcterms:created xsi:type="dcterms:W3CDTF">2018-09-10T08:11:32Z</dcterms:created>
  <dcterms:modified xsi:type="dcterms:W3CDTF">2018-10-23T12:49:45Z</dcterms:modified>
</cp:coreProperties>
</file>