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0" r:id="rId4"/>
    <p:sldId id="271" r:id="rId5"/>
    <p:sldId id="272" r:id="rId6"/>
    <p:sldId id="273" r:id="rId7"/>
    <p:sldId id="274" r:id="rId8"/>
    <p:sldId id="261" r:id="rId9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780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08" y="3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www.unicef.org/rightsite/files/uncrcchilldfriendlylanguage.pdf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" y="411284"/>
            <a:ext cx="2169566" cy="868378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       @ewc_cga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 smtClean="0"/>
              <a:t>MOESEG </a:t>
            </a:r>
            <a:r>
              <a:rPr lang="en-GB" dirty="0"/>
              <a:t>3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58639" y="4046881"/>
            <a:ext cx="6858000" cy="1655762"/>
          </a:xfrm>
        </p:spPr>
        <p:txBody>
          <a:bodyPr/>
          <a:lstStyle/>
          <a:p>
            <a:r>
              <a:rPr lang="cy-GB" dirty="0" smtClean="0"/>
              <a:t>Cynnal ymchwil gyda phobl ifanc a’ch cydweithwyr</a:t>
            </a:r>
          </a:p>
          <a:p>
            <a:endParaRPr lang="cy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56280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0661" y="6558150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-37385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2113" y="128767"/>
            <a:ext cx="8515350" cy="1520208"/>
          </a:xfrm>
        </p:spPr>
        <p:txBody>
          <a:bodyPr>
            <a:normAutofit fontScale="90000"/>
          </a:bodyPr>
          <a:lstStyle/>
          <a:p>
            <a:r>
              <a:rPr lang="cy-GB" dirty="0" smtClean="0"/>
              <a:t>A yw ystyriaethau moesegol yn wahanol ar gyfer plant, pobl ifanc ac oedolion?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656405"/>
            <a:ext cx="7886700" cy="4351338"/>
          </a:xfrm>
        </p:spPr>
        <p:txBody>
          <a:bodyPr>
            <a:normAutofit/>
          </a:bodyPr>
          <a:lstStyle/>
          <a:p>
            <a:r>
              <a:rPr lang="cy-GB" sz="2100" dirty="0" smtClean="0"/>
              <a:t>Mae canllawiau moesegol BERA yn ystyried cyfrifoldebau’r ymchwilydd tuag at </a:t>
            </a:r>
            <a:r>
              <a:rPr lang="cy-GB" sz="2100" b="1" u="sng" dirty="0" smtClean="0"/>
              <a:t>bawb</a:t>
            </a:r>
            <a:r>
              <a:rPr lang="cy-GB" sz="2100" dirty="0" smtClean="0"/>
              <a:t> sy’n cymryd rhan. Nid yw’r ystyriaethau ar gyfer oedolion neu blant a phobl ifanc yn amrywio o ran arfer moesegol.</a:t>
            </a:r>
          </a:p>
          <a:p>
            <a:r>
              <a:rPr lang="cy-GB" sz="2100" dirty="0" smtClean="0"/>
              <a:t>Gall fod gwahaniaeth yn y ffordd y mae’r ymchwilydd yn ymdrin ag ystyriaethau moesegol ar gyfer gwahanol grwpiau sy’n cymryd rhan.</a:t>
            </a:r>
          </a:p>
          <a:p>
            <a:r>
              <a:rPr lang="cy-GB" sz="2100" dirty="0" smtClean="0"/>
              <a:t>Gallai rhai pobl gwestiynu, er enghraifft, p’un ai a yw plant ifanc yn gymwys i roi cydsyniad ar gyfer ymchwil neu ddeall eu hawl i dynnu’n ôl.</a:t>
            </a:r>
          </a:p>
          <a:p>
            <a:r>
              <a:rPr lang="cy-GB" sz="2100" dirty="0" smtClean="0"/>
              <a:t>Nid yw hyn yn rheswm dros beidio ag ystyried y materion hyn; dylai’r ymchwilydd ystyried sut i sicrhau bod y prosesau cydsynio parhaus yn ystyrlon i’r plant sy’n gysylltiedig.   </a:t>
            </a:r>
            <a:r>
              <a:rPr lang="cy-GB" sz="2100" b="1" dirty="0" smtClean="0">
                <a:solidFill>
                  <a:srgbClr val="33637C"/>
                </a:solidFill>
              </a:rPr>
              <a:t>(Gweler MOESEG 4)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81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Hawliau plant ac ymchwil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9619" y="1512093"/>
            <a:ext cx="7886700" cy="4351338"/>
          </a:xfrm>
        </p:spPr>
        <p:txBody>
          <a:bodyPr>
            <a:normAutofit/>
          </a:bodyPr>
          <a:lstStyle/>
          <a:p>
            <a:r>
              <a:rPr lang="cy-GB" sz="2400" dirty="0" smtClean="0"/>
              <a:t>Mae Confensiwn y Cenhedloedd Unedig ar Hawliau’r Plentyn yn cyflwyno’r hawliau sy’n berthnasol i </a:t>
            </a:r>
            <a:r>
              <a:rPr lang="cy-GB" sz="2400" b="1" dirty="0" smtClean="0"/>
              <a:t>bob </a:t>
            </a:r>
            <a:r>
              <a:rPr lang="cy-GB" sz="2400" dirty="0" smtClean="0"/>
              <a:t>plentyn</a:t>
            </a:r>
          </a:p>
          <a:p>
            <a:r>
              <a:rPr lang="cy-GB" sz="2200" dirty="0" smtClean="0"/>
              <a:t>Dywed Erthygl 12 </a:t>
            </a:r>
            <a:r>
              <a:rPr lang="cy-GB" sz="2200" dirty="0" smtClean="0">
                <a:hlinkClick r:id="rId5"/>
              </a:rPr>
              <a:t>fersiwn y confensiwn sy’n addas i blant</a:t>
            </a:r>
            <a:r>
              <a:rPr lang="cy-GB" sz="2200" dirty="0" smtClean="0"/>
              <a:t>: 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cy-GB" sz="1900" dirty="0" smtClean="0"/>
              <a:t>Mae gennych yr hawl i roi eich barn, a bod oedolion yn gwrando arni ac yn ei chymryd o ddifrif.</a:t>
            </a:r>
          </a:p>
          <a:p>
            <a:r>
              <a:rPr lang="cy-GB" sz="2400" dirty="0" smtClean="0"/>
              <a:t>Dylai </a:t>
            </a:r>
            <a:r>
              <a:rPr lang="cy-GB" sz="2400" dirty="0" smtClean="0"/>
              <a:t>ymchwilwyr geisio cael ymatebion gan blant fel cyfranogwyr mewn ymchwil lle y bo hyn yn briodol ac yn ystyrlon i’r plant, ond dylent ochel rhag gwneud os gallai hynny fod yn faich ar y plant.</a:t>
            </a:r>
          </a:p>
          <a:p>
            <a:r>
              <a:rPr lang="cy-GB" sz="2400" dirty="0" smtClean="0"/>
              <a:t>Weithiau, bydd tensiynau yn gysylltiedig â hyn. </a:t>
            </a:r>
          </a:p>
          <a:p>
            <a:pPr marL="0" indent="0">
              <a:buNone/>
            </a:pPr>
            <a:r>
              <a:rPr lang="cy-GB" sz="2200" b="1" dirty="0" smtClean="0">
                <a:solidFill>
                  <a:srgbClr val="33637C"/>
                </a:solidFill>
              </a:rPr>
              <a:t> (Gweler MOESEG 2)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928" y="6557312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7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0862" y="433438"/>
            <a:ext cx="7886700" cy="881010"/>
          </a:xfrm>
        </p:spPr>
        <p:txBody>
          <a:bodyPr/>
          <a:lstStyle/>
          <a:p>
            <a:r>
              <a:rPr lang="cy-GB" dirty="0" smtClean="0">
                <a:solidFill>
                  <a:srgbClr val="33637C"/>
                </a:solidFill>
              </a:rPr>
              <a:t>Ystyriwch:</a:t>
            </a:r>
            <a:endParaRPr lang="cy-GB" dirty="0">
              <a:solidFill>
                <a:srgbClr val="33637C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1"/>
          </p:nvPr>
        </p:nvSpPr>
        <p:spPr>
          <a:xfrm>
            <a:off x="288900" y="1170738"/>
            <a:ext cx="4191787" cy="454898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cy-GB" sz="5600" dirty="0" smtClean="0"/>
              <a:t>Rydych wedi bod yn mynychu rhaglen dysgu proffesiynol ac, yn ystod egwyl y prynhawn, dywedir wrthych fod rhaid i chi gwblhau arolwg cyn y cewch eich te/coffi.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Cewch wybod bod yr arolwg yn bwysig iawn, gan ei fod yn rhan o waith ymchwil. 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Ni chewch wybod beth yw diben yr arolwg na ph’un ai a oes gennych unrhyw ddewis ynghylch ei gwblhau ai peidio, gan fod y trefnwr yn casglu’r arolwg ar y ffordd allan o’r ystafell.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Sut rydych chi’n teimlo? </a:t>
            </a:r>
          </a:p>
          <a:p>
            <a:endParaRPr lang="cy-GB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4677903" y="1170738"/>
            <a:ext cx="4191789" cy="4838701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cy-GB" sz="5600" dirty="0" smtClean="0"/>
              <a:t>Rydych wedi bod yn mynychu rhaglen dysgu proffesiynol ac, yn ystod egwyl y prynhawn, gofynnir i chi p’un ai a fyddech yn fodlon cwblhau arolwg tra’n cael eich te/coffi.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Cewch wybod bod yr arolwg yn rhan o brosiect ymchwil sy’n ystyried ymatebion amrywiaeth eang o athrawon i un agwedd benodol ar y rhaglen ddysgu, ac y gofynnir i athrawon ar draws y wlad gymryd rhan. 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Cewch wybod bod yr ymatebion i’r arolwg yn rhai dienw, ac y dylai gymryd tua 5 i 10 munud i’w gwblhau, ac y gallwch wrthod cymryd rhan neu hepgor unrhyw ran o’r arolwg os dymunwch hynny; cewch wybod na fydd eich ymatebion yn gallu cael eu dileu ar ôl i chi gwblhau’r arolwg, gan na ellir olrhain yr ymatebion. 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Gadewir yr arolwg gyda chi ac mae’r trefnydd yn gadael bocs ar gyfer yr arolygon sydd wedi’u cwblhau, ac yn gadael yr ystafell.  </a:t>
            </a:r>
          </a:p>
          <a:p>
            <a:pPr>
              <a:lnSpc>
                <a:spcPct val="120000"/>
              </a:lnSpc>
            </a:pPr>
            <a:r>
              <a:rPr lang="cy-GB" sz="5600" dirty="0" smtClean="0"/>
              <a:t>A ydych chi’n teimlo’n wahanol? 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816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331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>
                <a:solidFill>
                  <a:srgbClr val="33637C"/>
                </a:solidFill>
              </a:rPr>
              <a:t>Ystyriwch…</a:t>
            </a:r>
            <a:endParaRPr lang="cy-GB" dirty="0">
              <a:solidFill>
                <a:srgbClr val="33637C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4491172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cy-GB" sz="2500" dirty="0" smtClean="0"/>
              <a:t>Gallwn weld yr ymddygiad anfoesol yn yr enghraifft gyntaf uchod.</a:t>
            </a:r>
          </a:p>
          <a:p>
            <a:pPr>
              <a:lnSpc>
                <a:spcPct val="110000"/>
              </a:lnSpc>
            </a:pPr>
            <a:r>
              <a:rPr lang="cy-GB" sz="2500" dirty="0" smtClean="0"/>
              <a:t>Sut rydym ni’n sicrhau nad ydynt yn ymddwyn fel hyn yn anfwriadol gyda phlant sy’n cymryd rhan yn yr ysgol?</a:t>
            </a:r>
          </a:p>
          <a:p>
            <a:pPr>
              <a:lnSpc>
                <a:spcPct val="110000"/>
              </a:lnSpc>
            </a:pPr>
            <a:r>
              <a:rPr lang="cy-GB" sz="2500" dirty="0" smtClean="0"/>
              <a:t>Rydym yn gofyn i blant ymgymryd â thasgau drwy’r amser yn yr ysgol, ond mae angen i ni feddwl yn wahanol pan fydd y rhain yn dasgau ymchwil sy’n wahanol i arferion arferol yr ystafell ddosbarth, neu’n ychwanegol atynt. </a:t>
            </a:r>
          </a:p>
          <a:p>
            <a:pPr>
              <a:lnSpc>
                <a:spcPct val="110000"/>
              </a:lnSpc>
            </a:pPr>
            <a:r>
              <a:rPr lang="cy-GB" sz="2500" dirty="0" smtClean="0"/>
              <a:t>Weithiau, oherwydd dylai plant yn yr ysgol gydymffurfio’n gyffredinol â dymuniadau oedolion yn yr ysgol, gallwn gymryd yn ganiataol nad oes rhaid i ni dalu sylw i gydsyniad plant a’u hawl i dynnu’n ôl. 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423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79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Sefyllfa, pŵer a moeseg mewn ymchwil (1)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cy-GB" sz="2100" dirty="0" smtClean="0"/>
              <a:t>Mae pob oedolyn, yn enwedig athrawon, mewn ysgol mewn sefyllfa bwerus; mae ganddynt gyfrifoldeb am blant ac awdurdod drostynt. </a:t>
            </a:r>
          </a:p>
          <a:p>
            <a:pPr>
              <a:lnSpc>
                <a:spcPct val="100000"/>
              </a:lnSpc>
            </a:pPr>
            <a:r>
              <a:rPr lang="cy-GB" sz="2100" dirty="0" smtClean="0"/>
              <a:t>Wrth gynllunio ymchwil gyda phlant neu bobl ifanc mewn ysgol, dylai ymchwilwyr fyfyrio ar eu sefyllfa bwerus a cheisio sicrhau bod y cyfranogwyr yn gallu cydsynio i weithgarwch ymchwil a thynnu’n ôl, </a:t>
            </a:r>
            <a:r>
              <a:rPr lang="cy-GB" sz="2100" b="1" dirty="0" smtClean="0"/>
              <a:t>yn ddiffuant</a:t>
            </a:r>
            <a:r>
              <a:rPr lang="cy-GB" sz="2100" dirty="0" smtClean="0"/>
              <a:t>,</a:t>
            </a:r>
            <a:r>
              <a:rPr lang="cy-GB" sz="2100" b="1" dirty="0" smtClean="0"/>
              <a:t> </a:t>
            </a:r>
            <a:r>
              <a:rPr lang="cy-GB" sz="2100" dirty="0" smtClean="0"/>
              <a:t>heb ofni dial.</a:t>
            </a:r>
          </a:p>
          <a:p>
            <a:pPr>
              <a:lnSpc>
                <a:spcPct val="100000"/>
              </a:lnSpc>
            </a:pPr>
            <a:r>
              <a:rPr lang="cy-GB" sz="2100" dirty="0" smtClean="0"/>
              <a:t>Gallai rhai plant deimlo bod rhaid iddynt ddweud ‘ie’ i gymryd rhan mewn ymchwil neu byddant yn cael eu hystyried yn ddrwg neu’n anghymwynasgar. Cyfrifoldeb yr ymchwilydd yw egluro’n glir nad dyna’r achos.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29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5372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Sefyllfa, pŵer a moeseg mewn </a:t>
            </a:r>
            <a:r>
              <a:rPr lang="cy-GB" smtClean="0"/>
              <a:t>ymchwil (2)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>
              <a:lnSpc>
                <a:spcPct val="110000"/>
              </a:lnSpc>
            </a:pPr>
            <a:r>
              <a:rPr lang="cy-GB" dirty="0" smtClean="0"/>
              <a:t>Mae staff uwch mewn ysgol mewn sefyllfa â phŵer o gymharu â staff iau.</a:t>
            </a:r>
          </a:p>
          <a:p>
            <a:pPr>
              <a:lnSpc>
                <a:spcPct val="110000"/>
              </a:lnSpc>
            </a:pPr>
            <a:r>
              <a:rPr lang="cy-GB" dirty="0" smtClean="0"/>
              <a:t>Dylai ymchwilydd mewn swydd uwch mewn ysgol ystyried sut i sicrhau nad yw cydweithwyr yn teimlo bod gorfodaeth arnynt i gymryd rhan mewn ymchwil oherwydd eu statws iau.</a:t>
            </a:r>
          </a:p>
          <a:p>
            <a:pPr>
              <a:lnSpc>
                <a:spcPct val="110000"/>
              </a:lnSpc>
            </a:pPr>
            <a:r>
              <a:rPr lang="cy-GB" dirty="0" smtClean="0"/>
              <a:t>Yn yr un modd, dylai pawb deimlo’n gyfforddus os ydynt am wrthod cymryd rhan mewn gweithgaredd ymchwil. </a:t>
            </a:r>
          </a:p>
          <a:p>
            <a:pPr>
              <a:lnSpc>
                <a:spcPct val="110000"/>
              </a:lnSpc>
            </a:pPr>
            <a:r>
              <a:rPr lang="cy-GB" dirty="0" smtClean="0"/>
              <a:t>Ystyried sefyllfaoedd â phŵer yn rhan o broses ymchwil foesegol. 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41" y="6577200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92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Cyfrinachedd / Anhysbysedd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33525"/>
            <a:ext cx="7886700" cy="4643438"/>
          </a:xfrm>
        </p:spPr>
        <p:txBody>
          <a:bodyPr>
            <a:normAutofit fontScale="47500" lnSpcReduction="20000"/>
          </a:bodyPr>
          <a:lstStyle/>
          <a:p>
            <a:pPr>
              <a:lnSpc>
                <a:spcPct val="120000"/>
              </a:lnSpc>
            </a:pPr>
            <a:r>
              <a:rPr lang="cy-GB" sz="3100" dirty="0" smtClean="0"/>
              <a:t>… </a:t>
            </a:r>
            <a:r>
              <a:rPr lang="cy-GB" sz="3600" dirty="0" smtClean="0"/>
              <a:t>nid yw’r rhain yr un peth.</a:t>
            </a:r>
          </a:p>
          <a:p>
            <a:pPr>
              <a:lnSpc>
                <a:spcPct val="120000"/>
              </a:lnSpc>
            </a:pPr>
            <a:r>
              <a:rPr lang="cy-GB" sz="3600" dirty="0" smtClean="0"/>
              <a:t>Ystyr cyfrinachedd yw peidio â datgelu gwybodaeth gan gyfranogwr, mewn unrhyw ffordd a allai ddatgelu pwy yw’r unigolyn hwnnw neu alluogi olrhain yr unigolyn hwnnw.</a:t>
            </a:r>
          </a:p>
          <a:p>
            <a:pPr>
              <a:lnSpc>
                <a:spcPct val="120000"/>
              </a:lnSpc>
            </a:pPr>
            <a:r>
              <a:rPr lang="cy-GB" sz="3600" dirty="0" smtClean="0"/>
              <a:t>Ystyr anhysbysedd yw na all yr ymchwilydd nac unigolyn arall adnabod y cyfranogwr o’r wybodaeth a ddarparwyd. </a:t>
            </a:r>
          </a:p>
          <a:p>
            <a:pPr>
              <a:lnSpc>
                <a:spcPct val="120000"/>
              </a:lnSpc>
            </a:pPr>
            <a:r>
              <a:rPr lang="cy-GB" sz="3600" dirty="0" smtClean="0"/>
              <a:t>Dylai pob cyfranogwr fod yn gwbl ymwybodol o raddfa’r anhysbysedd mae’r ymchwilydd yn ei ddarparu.</a:t>
            </a:r>
          </a:p>
          <a:p>
            <a:pPr>
              <a:lnSpc>
                <a:spcPct val="120000"/>
              </a:lnSpc>
            </a:pPr>
            <a:r>
              <a:rPr lang="cy-GB" sz="3600" dirty="0" smtClean="0"/>
              <a:t>Mae anhysbysedd yn arbennig o astrus pan ddefnyddir fideo a/neu ddata digidol. </a:t>
            </a:r>
          </a:p>
          <a:p>
            <a:pPr>
              <a:lnSpc>
                <a:spcPct val="120000"/>
              </a:lnSpc>
            </a:pPr>
            <a:r>
              <a:rPr lang="cy-GB" sz="3600" dirty="0" smtClean="0"/>
              <a:t>Mae canllawiau BERA yn fanwl a defnyddiol yn hyn o beth (gweler tt.21-25).</a:t>
            </a:r>
          </a:p>
          <a:p>
            <a:pPr>
              <a:lnSpc>
                <a:spcPct val="120000"/>
              </a:lnSpc>
            </a:pPr>
            <a:r>
              <a:rPr lang="cy-GB" sz="3600" dirty="0" smtClean="0"/>
              <a:t>Mae goblygiadau’r Rheoliad Diogelu Data Cyffredinol (sy’n orfodadwy o Fai 2018 ymlaen) yn arwyddocaol a dylai ymchwilwyr fod yn gyfarwydd â goblygiadau’r Rheoliad i’w hymchwil. </a:t>
            </a:r>
            <a:r>
              <a:rPr lang="cy-GB" sz="3600" b="1" dirty="0" smtClean="0">
                <a:solidFill>
                  <a:srgbClr val="33637C"/>
                </a:solidFill>
              </a:rPr>
              <a:t>(Gweler MOESEG 5)</a:t>
            </a:r>
          </a:p>
          <a:p>
            <a:pPr marL="0" indent="0">
              <a:buNone/>
            </a:pPr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8816" y="6548624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148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831</TotalTime>
  <Words>964</Words>
  <Application>Microsoft Office PowerPoint</Application>
  <PresentationFormat>On-screen Show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 New</vt:lpstr>
      <vt:lpstr>Office Theme</vt:lpstr>
      <vt:lpstr>MOESEG 3</vt:lpstr>
      <vt:lpstr>A yw ystyriaethau moesegol yn wahanol ar gyfer plant, pobl ifanc ac oedolion?</vt:lpstr>
      <vt:lpstr>Hawliau plant ac ymchwil</vt:lpstr>
      <vt:lpstr>Ystyriwch:</vt:lpstr>
      <vt:lpstr>Ystyriwch…</vt:lpstr>
      <vt:lpstr>Sefyllfa, pŵer a moeseg mewn ymchwil (1)</vt:lpstr>
      <vt:lpstr>Sefyllfa, pŵer a moeseg mewn ymchwil (2)</vt:lpstr>
      <vt:lpstr>Cyfrinachedd / Anhysbysedd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48</cp:revision>
  <cp:lastPrinted>2018-10-11T11:23:11Z</cp:lastPrinted>
  <dcterms:created xsi:type="dcterms:W3CDTF">2018-09-10T08:11:32Z</dcterms:created>
  <dcterms:modified xsi:type="dcterms:W3CDTF">2018-10-23T14:31:49Z</dcterms:modified>
</cp:coreProperties>
</file>