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3" r:id="rId4"/>
    <p:sldId id="274" r:id="rId5"/>
    <p:sldId id="275" r:id="rId6"/>
    <p:sldId id="276" r:id="rId7"/>
    <p:sldId id="277" r:id="rId8"/>
    <p:sldId id="278" r:id="rId9"/>
    <p:sldId id="279" r:id="rId10"/>
    <p:sldId id="280" r:id="rId11"/>
    <p:sldId id="281" r:id="rId12"/>
    <p:sldId id="260" r:id="rId13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6" y="2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6.png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3.png"/><Relationship Id="rId7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20809"/>
            <a:ext cx="2005027" cy="80252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 smtClean="0"/>
              <a:t>MOESEG 4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cy-GB" dirty="0" smtClean="0"/>
              <a:t>Cydsyniad a chytundeb</a:t>
            </a:r>
          </a:p>
          <a:p>
            <a:endParaRPr lang="cy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1505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679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Enghraifft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562186"/>
            <a:ext cx="7886700" cy="43513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cy-GB" sz="2600" dirty="0" smtClean="0"/>
              <a:t>Mae Llinos yn ymchwilio i’r graddau y mae’r plant Meithrin yn dewis amrywiaeth o weithgareddau chwareus dros gyfnod sesiwn, neu’n tueddu tuag at yr un rhai. Mae hi wedi penderfynu y bydd recordio tair sesiwn ar fideo ac olrhain symudiadau plant rhwng pob dewis chwarae, a’r amser a dreuliant wrth bob dewis, yn rhoi data defnyddiol iddi hi.  </a:t>
            </a:r>
          </a:p>
          <a:p>
            <a:r>
              <a:rPr lang="cy-GB" dirty="0" smtClean="0"/>
              <a:t>Sut gallai Llinos:</a:t>
            </a:r>
          </a:p>
          <a:p>
            <a:pPr lvl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cy-GB" dirty="0" smtClean="0"/>
              <a:t>hysbysu’r plant am yr hyn mae hi’n bwriadu ei wneud?</a:t>
            </a:r>
          </a:p>
          <a:p>
            <a:pPr lvl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cy-GB" dirty="0" smtClean="0"/>
              <a:t>penderfynu p’un ai a all y plant ddewis peidio â bod yn y fideo? Os felly, sut mae hi’n sicrhau’r opsiwn hwn?</a:t>
            </a:r>
          </a:p>
          <a:p>
            <a:pPr lvl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cy-GB" dirty="0"/>
              <a:t>c</a:t>
            </a:r>
            <a:r>
              <a:rPr lang="cy-GB" dirty="0" smtClean="0"/>
              <a:t>eisio cytundeb y plant i olrhain eu dewisiadau chwarae er mwyn helpu ei hymchwil?</a:t>
            </a:r>
          </a:p>
          <a:p>
            <a:pPr lvl="1">
              <a:lnSpc>
                <a:spcPct val="120000"/>
              </a:lnSpc>
              <a:spcBef>
                <a:spcPts val="1000"/>
              </a:spcBef>
              <a:buFont typeface="Courier New" panose="02070309020205020404" pitchFamily="49" charset="0"/>
              <a:buChar char="o"/>
            </a:pPr>
            <a:r>
              <a:rPr lang="cy-GB" dirty="0" smtClean="0"/>
              <a:t>sicrhau cytundeb parhaus gan y plant i gymryd rhan?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26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Darlun…cytundeb gan blant ifanc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95758" y="1406210"/>
            <a:ext cx="4294030" cy="4525534"/>
          </a:xfrm>
        </p:spPr>
        <p:txBody>
          <a:bodyPr>
            <a:noAutofit/>
          </a:bodyPr>
          <a:lstStyle/>
          <a:p>
            <a:r>
              <a:rPr lang="cy-GB" sz="1600" dirty="0" smtClean="0"/>
              <a:t>Mae rhai ymchwilwyr yn defnyddio bathodynnau, sticeri neu fandiau lliw gwahanol i’r plant eu gwisgo er mwyn dangos p’un ai a ydynt yn hapus i gael eu harsylwi</a:t>
            </a:r>
          </a:p>
          <a:p>
            <a:r>
              <a:rPr lang="cy-GB" sz="1600" dirty="0" smtClean="0"/>
              <a:t>Ar ôl esbonio y bydd recordiad fideo o’r sesiwn Feithrin ar gael i’w wylio nes ymlaen, gall y plant ddewis bathodynnau, sticeri neu fandiau melyn neu wyrdd i ddangos p’un ai a ydynt yn hapus i’w hathrawon eu gwylio nes ymlaen ar y fideo. (Ni allant, yn </a:t>
            </a:r>
            <a:r>
              <a:rPr lang="cy-GB" sz="1600" dirty="0"/>
              <a:t>yr achos hwn, ddewis </a:t>
            </a:r>
            <a:r>
              <a:rPr lang="cy-GB" sz="1600" dirty="0" smtClean="0"/>
              <a:t>peidio â chael eu cynnwys yn y fideo). </a:t>
            </a:r>
          </a:p>
          <a:p>
            <a:r>
              <a:rPr lang="cy-GB" sz="1600" dirty="0" smtClean="0"/>
              <a:t>Bydd y bathodynnau, sticeri neu’r bandiau ar gael i’r plant trwy gydol y sesiwn, fel y gallant newid eu meddwl ar unrhyw adeg.</a:t>
            </a:r>
          </a:p>
          <a:p>
            <a:r>
              <a:rPr lang="cy-GB" sz="1600" dirty="0" smtClean="0"/>
              <a:t>Mae ymchwilwyr sy’n defnyddio’r dulliau cytuno hyn am y tro cyntaf yn aml yn synnu sut mae’r rhan fwyaf o’r plant yn gallu gwneud penderfyniadau o’r fath mewn modd pwrpasol. </a:t>
            </a:r>
            <a:endParaRPr lang="cy-GB" sz="16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5464" y="1677616"/>
            <a:ext cx="2133600" cy="21336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9466" y="3895542"/>
            <a:ext cx="2305050" cy="1981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 rotWithShape="1">
          <a:blip r:embed="rId7"/>
          <a:srcRect l="13695" b="9690"/>
          <a:stretch/>
        </p:blipFill>
        <p:spPr>
          <a:xfrm>
            <a:off x="4765052" y="1775015"/>
            <a:ext cx="2270412" cy="177953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40991" y="4080309"/>
            <a:ext cx="1922545" cy="161166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71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Eich cydweithwyr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690689"/>
            <a:ext cx="7886700" cy="4351338"/>
          </a:xfrm>
        </p:spPr>
        <p:txBody>
          <a:bodyPr>
            <a:normAutofit/>
          </a:bodyPr>
          <a:lstStyle/>
          <a:p>
            <a:r>
              <a:rPr lang="cy-GB" dirty="0" smtClean="0"/>
              <a:t>Gall sicrhau cydsyniad gwybodus gwirfoddol a’r hawl i dynnu’n ôl gyda </a:t>
            </a:r>
            <a:r>
              <a:rPr lang="cy-GB" smtClean="0"/>
              <a:t>chydweithwyr fynnu bod </a:t>
            </a:r>
            <a:r>
              <a:rPr lang="cy-GB" dirty="0" smtClean="0"/>
              <a:t>ymchwilwyr yn meddwl yn ofalus am roi sicrwydd iddynt na fydd unrhyw ôl-effeithiau o gwbl os byddant yn dewis gwrthod cymryd rhan neu’n tynnu’n ôl o ddarn o ymchwil.</a:t>
            </a:r>
          </a:p>
          <a:p>
            <a:endParaRPr lang="cy-GB" dirty="0" smtClean="0"/>
          </a:p>
          <a:p>
            <a:r>
              <a:rPr lang="cy-GB" dirty="0" smtClean="0"/>
              <a:t>Pan fydd yr ymchwilydd yn uwch-gydweithiwr, gall hyn fod yn arbennig o sensitif. </a:t>
            </a:r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6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Cydsyniad gwybodus gwirfoddol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46250"/>
            <a:ext cx="7886700" cy="4351338"/>
          </a:xfrm>
        </p:spPr>
        <p:txBody>
          <a:bodyPr>
            <a:normAutofit fontScale="92500"/>
          </a:bodyPr>
          <a:lstStyle/>
          <a:p>
            <a:r>
              <a:rPr lang="cy-GB" dirty="0" smtClean="0"/>
              <a:t>Mae hwn yn ddaliad sylfaenol ymddygiad moesegol </a:t>
            </a:r>
            <a:r>
              <a:rPr lang="cy-GB" smtClean="0"/>
              <a:t>mewn ymchwil.</a:t>
            </a:r>
            <a:endParaRPr lang="cy-GB" dirty="0" smtClean="0"/>
          </a:p>
          <a:p>
            <a:r>
              <a:rPr lang="cy-GB" dirty="0" smtClean="0"/>
              <a:t>‘</a:t>
            </a:r>
            <a:r>
              <a:rPr lang="cy-GB" i="1" dirty="0" smtClean="0"/>
              <a:t>Disgwylir fel arfer y bydd cydsyniad gwybodus gwirfoddol cyfranogwyr mewn astudiaeth wedi’i sicrhau ar ddechrau’r astudiaeth, ac y bydd yr ymchwilwyr yn sensitif ac yn agored i’r posibilrwydd y bydd y cyfranogwyr yn dymuno, am unrhyw reswm ac ar unrhyw adeg, tynnu eu cydsyniad yn ôl</a:t>
            </a:r>
            <a:r>
              <a:rPr lang="cy-GB" dirty="0" smtClean="0"/>
              <a:t>’ (t.9).</a:t>
            </a:r>
          </a:p>
          <a:p>
            <a:r>
              <a:rPr lang="cy-GB" dirty="0" smtClean="0"/>
              <a:t>‘</a:t>
            </a:r>
            <a:r>
              <a:rPr lang="cy-GB" i="1" dirty="0" smtClean="0"/>
              <a:t>Dylai ymchwilwyr wneud pob dim posibl i sicrhau bod pob cyfranogwr posibl yn deall, cystal ag y gallant, beth sy’n gysylltiedig â chymryd rhan mewn astudiaeth</a:t>
            </a:r>
            <a:r>
              <a:rPr lang="cy-GB" dirty="0" smtClean="0"/>
              <a:t>’ (t.9).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Cydsyniad mewn lleoliadau ysgol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Mae ystyriaethau mewn lleoliadau ysgol ynghylch: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dirty="0" smtClean="0"/>
              <a:t>Ceidwaid porth yn yr ysgol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dirty="0" smtClean="0"/>
              <a:t>Rhieni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dirty="0" smtClean="0"/>
              <a:t>Plant a phobl ifanc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dirty="0" smtClean="0"/>
              <a:t>Plant ifanc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dirty="0" smtClean="0"/>
              <a:t>Eich cydweithwyr</a:t>
            </a:r>
          </a:p>
          <a:p>
            <a:endParaRPr lang="cy-GB" sz="1100" dirty="0" smtClean="0"/>
          </a:p>
          <a:p>
            <a:r>
              <a:rPr lang="cy-GB" dirty="0" smtClean="0"/>
              <a:t>Mae tudalennau 9-16 canllawiau BERA yn rhoi gwybodaeth fanwl am yr ystyriaethau hyn a mwy.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14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Ceidwaid porth yn yr ysgol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Oherwydd bod gan yr ysgol fuddiant yn yr ymchwil, dylai ymchwilwyr ystyried p’un ai a ddylent droi at geidwaid porth (e.e. Pennaeth, Arweinydd blwyddyn, Athro dosbarth) cyn mynd yn uniongyrchol at gyfranogwyr i gael cydsyniad.</a:t>
            </a:r>
          </a:p>
          <a:p>
            <a:r>
              <a:rPr lang="cy-GB" dirty="0" smtClean="0"/>
              <a:t>Ni ddylid cymryd yn ganiataol bod negeseuon ar gyfryngau cymdeithasol, blogiau a chylchlythyron cyhoeddus, a’u tebyg, yn ddata sydd ar gael i ymchwilwyr ei ddefnyddio heb gydsyniad (gweler canllawiau BERA tt.10-11).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60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Rhieni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12093"/>
            <a:ext cx="7886700" cy="435133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cy-GB" dirty="0" smtClean="0"/>
              <a:t>Mae canllawiau BERA yn cynghori y dylai ymchwilwyr, wrth ategu Confensiwn y Cenhedloedd Unedig ar Hawliau’r Plentyn </a:t>
            </a:r>
            <a:r>
              <a:rPr lang="cy-GB" b="1" dirty="0" smtClean="0">
                <a:solidFill>
                  <a:srgbClr val="33637C"/>
                </a:solidFill>
              </a:rPr>
              <a:t>(gweler MOESEG 3)</a:t>
            </a:r>
            <a:r>
              <a:rPr lang="cy-GB" dirty="0" smtClean="0"/>
              <a:t>, barchu hawliau plant i fynegi eu barn, a hefyd cyfrif am hawliau a chyfrifoldebau’r bobl hynny sydd â chyfrifoldeb cyfreithiol am blant (rhieni a gwarcheidwaid, neu weithwyr cymdeithasol). </a:t>
            </a:r>
          </a:p>
          <a:p>
            <a:pPr>
              <a:lnSpc>
                <a:spcPct val="120000"/>
              </a:lnSpc>
            </a:pPr>
            <a:r>
              <a:rPr lang="cy-GB" dirty="0" smtClean="0"/>
              <a:t>Gallai hyn gynnwys cael cydsyniad </a:t>
            </a:r>
            <a:r>
              <a:rPr lang="cy-GB" dirty="0"/>
              <a:t>rhieni neu </a:t>
            </a:r>
            <a:r>
              <a:rPr lang="cy-GB" dirty="0" smtClean="0"/>
              <a:t>warcheidwaid i’w plant gymryd rhan.</a:t>
            </a:r>
          </a:p>
          <a:p>
            <a:pPr>
              <a:lnSpc>
                <a:spcPct val="120000"/>
              </a:lnSpc>
            </a:pPr>
            <a:r>
              <a:rPr lang="cy-GB" dirty="0" smtClean="0"/>
              <a:t>Gallai ysgolion gynghori pob rhiant a gwarcheidwad y bydd plant yn cymryd rhan mewn gwaith ymchwil o bryd i’w gilydd drwy gydol y flwyddyn, trwy gytundeb rhwng y cartref a’r ysgol neu rywbeth tebyg. Dylai ymchwilwyr sicrhau eu bod yn rhoi sylw i hawl rhieni i wrthod caniatáu i’w plant gymryd rhan, pan fydd hynny’n cynnwys gweithgarwch sy’n wahanol i arferion arferol yr ystafell ddosbarth.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6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Plant a phobl ifanc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12093"/>
            <a:ext cx="7886700" cy="4351338"/>
          </a:xfrm>
        </p:spPr>
        <p:txBody>
          <a:bodyPr>
            <a:normAutofit fontScale="70000" lnSpcReduction="20000"/>
          </a:bodyPr>
          <a:lstStyle/>
          <a:p>
            <a:pPr>
              <a:lnSpc>
                <a:spcPct val="120000"/>
              </a:lnSpc>
            </a:pPr>
            <a:r>
              <a:rPr lang="cy-GB" sz="3300" dirty="0" smtClean="0"/>
              <a:t>Pan fydd cymryd rhan mewn ymchwil yn golygu bod plant yn cymryd rhan mewn gweithgaredd sy’n ychwanegol at weithgaredd arferol yr ystafell ddosbarth, neu y tu hwnt i hynny, neu nhw yw ffocws arsylwi at ddibenion ymchwil – yn hytrach nag asesu – dylai ymchwilwyr ystyried y ffordd orau o sicrhau cydsyniad gwybodus gwirfoddol a’r hawl i dynnu’n ôl mewn ffordd ystyrlon.</a:t>
            </a:r>
          </a:p>
          <a:p>
            <a:pPr>
              <a:lnSpc>
                <a:spcPct val="120000"/>
              </a:lnSpc>
            </a:pPr>
            <a:r>
              <a:rPr lang="cy-GB" sz="3300" dirty="0" smtClean="0"/>
              <a:t>Gweler </a:t>
            </a:r>
            <a:r>
              <a:rPr lang="cy-GB" sz="3300" dirty="0" smtClean="0"/>
              <a:t>y sleid nesaf am enghraifft a darlun.</a:t>
            </a:r>
            <a:endParaRPr lang="cy-GB" sz="3300" dirty="0" smtClean="0"/>
          </a:p>
          <a:p>
            <a:pPr>
              <a:lnSpc>
                <a:spcPct val="120000"/>
              </a:lnSpc>
            </a:pPr>
            <a:r>
              <a:rPr lang="cy-GB" sz="3300" dirty="0" smtClean="0"/>
              <a:t>Mae rhai athrawon-ymchwilwyr yn synnu faint o ddiddordeb sydd gan y plant yn y ffaith bod yr athrawon wrthi’n darganfod rhagor am eu haddysgu eu hunain.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33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Enghraifft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407216"/>
            <a:ext cx="7886700" cy="463488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cy-GB" sz="2000" dirty="0" smtClean="0"/>
              <a:t>Mae gan Delyth ddiddordeb yn y ffordd y mae plant B7/8 yn profi arloesiad ym maes cymorth llythrennedd sydd wedi cael ei gyflwyno yn yr ysgol; hoffai Delyth siarad â grŵp ffocws bach o blant o wahanol ddosbarthiadau. Yr amser gorau i ddod ynghyd yw am 20 munud yn ystod amser cinio. Mae hi wedi penderfynu nad yw tynnu plant allan o wersi yn addas i ddysgu’r plant. </a:t>
            </a:r>
          </a:p>
          <a:p>
            <a:r>
              <a:rPr lang="cy-GB" sz="2000" dirty="0" smtClean="0"/>
              <a:t>Sut gallai Delyth: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1800" dirty="0" smtClean="0"/>
              <a:t>ofyn i’r plant perthnasol os hoffent gymryd rhan?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1800" dirty="0" smtClean="0"/>
              <a:t>esbonio beth y bydd hi’n gofyn i’r plant ei wneud (h.y. beth fydd yn gysylltiedig â’u cyfranogiad)?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1800" dirty="0" smtClean="0"/>
              <a:t>esbonio bod y plant yn gallu dweud ‘na’, mewn ffordd sy’n gwneud iddynt deimlo’i bod hi’n iawn dweud ‘na’?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1800" dirty="0"/>
              <a:t>e</a:t>
            </a:r>
            <a:r>
              <a:rPr lang="cy-GB" sz="1800" dirty="0" smtClean="0"/>
              <a:t>sbonio bod y plant yn gallu newid eu meddwl a gadael y grŵp ffocws, hyd yn oed ar ôl iddo ddechrau? </a:t>
            </a:r>
          </a:p>
          <a:p>
            <a:endParaRPr lang="cy-GB" dirty="0" smtClean="0"/>
          </a:p>
          <a:p>
            <a:endParaRPr lang="cy-GB" sz="800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14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Darlun…cydsyniad parhaus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00319" y="1528394"/>
            <a:ext cx="7886700" cy="4351338"/>
          </a:xfrm>
        </p:spPr>
        <p:txBody>
          <a:bodyPr/>
          <a:lstStyle/>
          <a:p>
            <a:r>
              <a:rPr lang="cy-GB" dirty="0" smtClean="0"/>
              <a:t>Mae rhai ymchwilwyr yn defnyddio system tic/croes neu wynebau hapus/trist i sicrhau cydsyniad parhaus. Gellir gwneud hyn hefyd gyda chardiau datganiad dwyffordd.</a:t>
            </a:r>
          </a:p>
          <a:p>
            <a:r>
              <a:rPr lang="cy-GB" dirty="0" smtClean="0"/>
              <a:t>Trwy roi cerdyn dwyffordd i’r plant, </a:t>
            </a:r>
            <a:r>
              <a:rPr lang="cy-GB" dirty="0"/>
              <a:t>yn </a:t>
            </a:r>
            <a:r>
              <a:rPr lang="cy-GB" dirty="0" smtClean="0"/>
              <a:t>syml, </a:t>
            </a:r>
            <a:r>
              <a:rPr lang="cy-GB" dirty="0"/>
              <a:t>gallant </a:t>
            </a:r>
            <a:r>
              <a:rPr lang="cy-GB" dirty="0" smtClean="0"/>
              <a:t>droi’r cerdyn i ddangos eu bod yn hapus i barhau neu eu bod eisiau gadael. </a:t>
            </a:r>
          </a:p>
          <a:p>
            <a:pPr marL="0" indent="0">
              <a:buNone/>
            </a:pPr>
            <a:endParaRPr lang="cy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4507221"/>
            <a:ext cx="1307833" cy="130783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6483" y="4553108"/>
            <a:ext cx="1326624" cy="13266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7"/>
          <a:srcRect l="503" b="16065"/>
          <a:stretch/>
        </p:blipFill>
        <p:spPr>
          <a:xfrm>
            <a:off x="3429316" y="4369646"/>
            <a:ext cx="2407183" cy="1582981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5836499" y="4812224"/>
            <a:ext cx="2845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 smtClean="0">
                <a:solidFill>
                  <a:srgbClr val="33637C"/>
                </a:solidFill>
              </a:rPr>
              <a:t>Rwy’n hapus i barhau</a:t>
            </a:r>
            <a:endParaRPr lang="cy-GB" sz="2000" dirty="0">
              <a:solidFill>
                <a:srgbClr val="33637C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836499" y="5254802"/>
            <a:ext cx="2361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 smtClean="0">
                <a:solidFill>
                  <a:srgbClr val="C00000"/>
                </a:solidFill>
              </a:rPr>
              <a:t>Hoffwn i adael</a:t>
            </a:r>
            <a:endParaRPr lang="cy-GB" sz="2000" dirty="0">
              <a:solidFill>
                <a:srgbClr val="C00000"/>
              </a:solidFill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8054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313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Plant ifanc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677262"/>
            <a:ext cx="7886700" cy="4351338"/>
          </a:xfrm>
        </p:spPr>
        <p:txBody>
          <a:bodyPr>
            <a:normAutofit/>
          </a:bodyPr>
          <a:lstStyle/>
          <a:p>
            <a:r>
              <a:rPr lang="cy-GB" dirty="0" smtClean="0"/>
              <a:t>Efallai na fydd gan blant ifanc y gallu i gynnig cydsyniad cwbl wybodus, oherwydd mae’n bosibl na fyddant yn gallu deall goblygiadau’r ymchwil a/neu eu cyfranogiad; fodd bynnag, dylai ymchwilwyr sicrhau </a:t>
            </a:r>
            <a:r>
              <a:rPr lang="cy-GB" b="1" dirty="0" smtClean="0"/>
              <a:t>cytundeb </a:t>
            </a:r>
            <a:r>
              <a:rPr lang="cy-GB" dirty="0" smtClean="0"/>
              <a:t>plant ifanc i gymryd rhan.</a:t>
            </a:r>
          </a:p>
          <a:p>
            <a:r>
              <a:rPr lang="cy-GB" dirty="0" smtClean="0"/>
              <a:t>Ystyr hyn yw bod y plant yn cytuno i wneud yr hyn y gofynnir iddynt ei wneud, a’u bod yn gallu dweud na cyn – neu yn ystod – y gweithgaredd ymchwil.</a:t>
            </a:r>
          </a:p>
          <a:p>
            <a:pPr>
              <a:lnSpc>
                <a:spcPct val="120000"/>
              </a:lnSpc>
            </a:pPr>
            <a:r>
              <a:rPr lang="cy-GB" dirty="0"/>
              <a:t>Gweler y sleid nesaf am enghraifft a darlun.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4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441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</TotalTime>
  <Words>1140</Words>
  <Application>Microsoft Office PowerPoint</Application>
  <PresentationFormat>On-screen Show (4:3)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Courier New</vt:lpstr>
      <vt:lpstr>Office Theme</vt:lpstr>
      <vt:lpstr>MOESEG 4</vt:lpstr>
      <vt:lpstr>Cydsyniad gwybodus gwirfoddol</vt:lpstr>
      <vt:lpstr>Cydsyniad mewn lleoliadau ysgol</vt:lpstr>
      <vt:lpstr>Ceidwaid porth yn yr ysgol</vt:lpstr>
      <vt:lpstr>Rhieni</vt:lpstr>
      <vt:lpstr>Plant a phobl ifanc</vt:lpstr>
      <vt:lpstr>Enghraifft</vt:lpstr>
      <vt:lpstr>Darlun…cydsyniad parhaus</vt:lpstr>
      <vt:lpstr>Plant ifanc</vt:lpstr>
      <vt:lpstr>Enghraifft</vt:lpstr>
      <vt:lpstr>Darlun…cytundeb gan blant ifanc</vt:lpstr>
      <vt:lpstr>Eich cydweithwyr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59</cp:revision>
  <cp:lastPrinted>2018-10-12T11:56:36Z</cp:lastPrinted>
  <dcterms:created xsi:type="dcterms:W3CDTF">2018-09-10T08:11:32Z</dcterms:created>
  <dcterms:modified xsi:type="dcterms:W3CDTF">2018-10-23T15:08:34Z</dcterms:modified>
</cp:coreProperties>
</file>