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62" r:id="rId4"/>
    <p:sldId id="261" r:id="rId5"/>
    <p:sldId id="260" r:id="rId6"/>
    <p:sldId id="259" r:id="rId7"/>
    <p:sldId id="277" r:id="rId8"/>
    <p:sldId id="278" r:id="rId9"/>
    <p:sldId id="279" r:id="rId10"/>
    <p:sldId id="280" r:id="rId11"/>
    <p:sldId id="281" r:id="rId12"/>
    <p:sldId id="282" r:id="rId13"/>
    <p:sldId id="283" r:id="rId14"/>
    <p:sldId id="284" r:id="rId15"/>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37C"/>
    <a:srgbClr val="1B456B"/>
    <a:srgbClr val="9DC3E6"/>
    <a:srgbClr val="9AB3C0"/>
    <a:srgbClr val="A6A6A6"/>
    <a:srgbClr val="2D72B1"/>
    <a:srgbClr val="8AB8E2"/>
    <a:srgbClr val="2661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101" d="100"/>
          <a:sy n="101" d="100"/>
        </p:scale>
        <p:origin x="126" y="28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1548291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22068054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2750429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3634094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E88A01D-E04F-4138-BA1E-23A5E448888B}" type="datetimeFigureOut">
              <a:rPr lang="en-GB" smtClean="0"/>
              <a:t>23/10/2018</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31612003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E88A01D-E04F-4138-BA1E-23A5E448888B}" type="datetimeFigureOut">
              <a:rPr lang="en-GB" smtClean="0"/>
              <a:t>23/10/2018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9484539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E88A01D-E04F-4138-BA1E-23A5E448888B}" type="datetimeFigureOut">
              <a:rPr lang="en-GB" smtClean="0"/>
              <a:t>23/10/2018</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828604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1E88A01D-E04F-4138-BA1E-23A5E448888B}" type="datetimeFigureOut">
              <a:rPr lang="en-GB" smtClean="0"/>
              <a:t>23/10/2018</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2694232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E88A01D-E04F-4138-BA1E-23A5E448888B}" type="datetimeFigureOut">
              <a:rPr lang="en-GB" smtClean="0"/>
              <a:t>23/10/2018</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1989202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88A01D-E04F-4138-BA1E-23A5E448888B}" type="datetimeFigureOut">
              <a:rPr lang="en-GB" smtClean="0"/>
              <a:t>23/10/2018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796903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E88A01D-E04F-4138-BA1E-23A5E448888B}" type="datetimeFigureOut">
              <a:rPr lang="en-GB" smtClean="0"/>
              <a:t>23/10/2018</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449D9F00-FE58-404A-A387-DF761DD37B2B}" type="slidenum">
              <a:rPr lang="en-GB" smtClean="0"/>
              <a:t>‹#›</a:t>
            </a:fld>
            <a:endParaRPr lang="en-GB"/>
          </a:p>
        </p:txBody>
      </p:sp>
    </p:spTree>
    <p:extLst>
      <p:ext uri="{BB962C8B-B14F-4D97-AF65-F5344CB8AC3E}">
        <p14:creationId xmlns:p14="http://schemas.microsoft.com/office/powerpoint/2010/main" val="788485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E88A01D-E04F-4138-BA1E-23A5E448888B}" type="datetimeFigureOut">
              <a:rPr lang="en-GB" smtClean="0"/>
              <a:t>23/10/2018</a:t>
            </a:fld>
            <a:endParaRPr lang="en-GB"/>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9D9F00-FE58-404A-A387-DF761DD37B2B}" type="slidenum">
              <a:rPr lang="en-GB" smtClean="0"/>
              <a:t>‹#›</a:t>
            </a:fld>
            <a:endParaRPr lang="en-GB"/>
          </a:p>
        </p:txBody>
      </p:sp>
    </p:spTree>
    <p:extLst>
      <p:ext uri="{BB962C8B-B14F-4D97-AF65-F5344CB8AC3E}">
        <p14:creationId xmlns:p14="http://schemas.microsoft.com/office/powerpoint/2010/main" val="7740638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s://www.bera.ac.uk/researchers-resources/publications/ethical-guidelines-for-educational-research-2018" TargetMode="Externa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hyperlink" Target="http://www.learnersfirst.net/private/wp-content/uploads/Ethics-and-Educational-Research.pdf" TargetMode="Externa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9523" y="411284"/>
            <a:ext cx="2052652" cy="821583"/>
          </a:xfrm>
          <a:prstGeom prst="rect">
            <a:avLst/>
          </a:prstGeom>
        </p:spPr>
      </p:pic>
      <p:pic>
        <p:nvPicPr>
          <p:cNvPr id="24" name="Picture 23"/>
          <p:cNvPicPr>
            <a:picLocks noChangeAspect="1"/>
          </p:cNvPicPr>
          <p:nvPr/>
        </p:nvPicPr>
        <p:blipFill rotWithShape="1">
          <a:blip r:embed="rId3" cstate="print">
            <a:extLst>
              <a:ext uri="{28A0092B-C50C-407E-A947-70E740481C1C}">
                <a14:useLocalDpi xmlns:a14="http://schemas.microsoft.com/office/drawing/2010/main" val="0"/>
              </a:ext>
            </a:extLst>
          </a:blip>
          <a:srcRect l="3324" t="2291" r="3201" b="3430"/>
          <a:stretch/>
        </p:blipFill>
        <p:spPr>
          <a:xfrm>
            <a:off x="7825012" y="280798"/>
            <a:ext cx="1328513" cy="1313223"/>
          </a:xfrm>
          <a:prstGeom prst="rect">
            <a:avLst/>
          </a:prstGeom>
          <a:solidFill>
            <a:srgbClr val="33637C"/>
          </a:solidFill>
          <a:ln>
            <a:noFill/>
          </a:ln>
        </p:spPr>
      </p:pic>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y-GB" dirty="0"/>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y-GB" dirty="0"/>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y-GB" dirty="0"/>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y-GB" dirty="0"/>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y-GB" dirty="0"/>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y-GB" dirty="0"/>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y-GB" dirty="0"/>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y-GB" dirty="0"/>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y-GB" dirty="0"/>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cy-GB" sz="1600" dirty="0" smtClean="0"/>
                <a:t>www.cga.cymru  www.ewc.wales	       @ewc_cga</a:t>
              </a:r>
              <a:endParaRPr lang="cy-GB" sz="1600" dirty="0"/>
            </a:p>
          </p:txBody>
        </p:sp>
      </p:grpSp>
      <p:sp>
        <p:nvSpPr>
          <p:cNvPr id="3" name="Title 2"/>
          <p:cNvSpPr>
            <a:spLocks noGrp="1"/>
          </p:cNvSpPr>
          <p:nvPr>
            <p:ph type="ctrTitle"/>
          </p:nvPr>
        </p:nvSpPr>
        <p:spPr>
          <a:xfrm>
            <a:off x="716868" y="1528797"/>
            <a:ext cx="7772400" cy="2387600"/>
          </a:xfrm>
        </p:spPr>
        <p:txBody>
          <a:bodyPr/>
          <a:lstStyle/>
          <a:p>
            <a:r>
              <a:rPr lang="cy-GB" dirty="0" smtClean="0"/>
              <a:t>MOESEG 2</a:t>
            </a:r>
            <a:endParaRPr lang="cy-GB" dirty="0"/>
          </a:p>
        </p:txBody>
      </p:sp>
      <p:sp>
        <p:nvSpPr>
          <p:cNvPr id="6" name="Subtitle 5"/>
          <p:cNvSpPr>
            <a:spLocks noGrp="1"/>
          </p:cNvSpPr>
          <p:nvPr>
            <p:ph type="subTitle" idx="1"/>
          </p:nvPr>
        </p:nvSpPr>
        <p:spPr>
          <a:xfrm>
            <a:off x="1158639" y="4046881"/>
            <a:ext cx="6858000" cy="1655762"/>
          </a:xfrm>
        </p:spPr>
        <p:txBody>
          <a:bodyPr/>
          <a:lstStyle/>
          <a:p>
            <a:r>
              <a:rPr lang="cy-GB" dirty="0" smtClean="0"/>
              <a:t>Moeseg mewn ymchwil addysg</a:t>
            </a:r>
          </a:p>
          <a:p>
            <a:endParaRPr lang="cy-GB" dirty="0"/>
          </a:p>
        </p:txBody>
      </p:sp>
      <p:pic>
        <p:nvPicPr>
          <p:cNvPr id="11" name="Picture 10"/>
          <p:cNvPicPr>
            <a:picLocks noChangeAspect="1"/>
          </p:cNvPicPr>
          <p:nvPr/>
        </p:nvPicPr>
        <p:blipFill>
          <a:blip r:embed="rId4"/>
          <a:stretch>
            <a:fillRect/>
          </a:stretch>
        </p:blipFill>
        <p:spPr>
          <a:xfrm>
            <a:off x="2556280" y="310384"/>
            <a:ext cx="4062718" cy="969278"/>
          </a:xfrm>
          <a:prstGeom prst="rect">
            <a:avLst/>
          </a:prstGeom>
        </p:spPr>
      </p:pic>
      <p:pic>
        <p:nvPicPr>
          <p:cNvPr id="20" name="Picture 1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74936" y="6548625"/>
            <a:ext cx="340426" cy="340426"/>
          </a:xfrm>
          <a:prstGeom prst="rect">
            <a:avLst/>
          </a:prstGeom>
        </p:spPr>
      </p:pic>
    </p:spTree>
    <p:extLst>
      <p:ext uri="{BB962C8B-B14F-4D97-AF65-F5344CB8AC3E}">
        <p14:creationId xmlns:p14="http://schemas.microsoft.com/office/powerpoint/2010/main" val="29662269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err="1" smtClean="0"/>
              <a:t>Yr</a:t>
            </a:r>
            <a:r>
              <a:rPr lang="en-GB" dirty="0" smtClean="0"/>
              <a:t> </a:t>
            </a:r>
            <a:r>
              <a:rPr lang="en-GB" dirty="0" err="1" smtClean="0"/>
              <a:t>hawl</a:t>
            </a:r>
            <a:r>
              <a:rPr lang="en-GB" dirty="0" smtClean="0"/>
              <a:t> i </a:t>
            </a:r>
            <a:r>
              <a:rPr lang="en-GB" dirty="0" err="1" smtClean="0"/>
              <a:t>dynnu’n</a:t>
            </a:r>
            <a:r>
              <a:rPr lang="en-GB" dirty="0" smtClean="0"/>
              <a:t> </a:t>
            </a:r>
            <a:r>
              <a:rPr lang="en-GB" dirty="0" err="1" smtClean="0"/>
              <a:t>ôl</a:t>
            </a:r>
            <a:endParaRPr lang="en-GB" dirty="0"/>
          </a:p>
        </p:txBody>
      </p:sp>
      <p:sp>
        <p:nvSpPr>
          <p:cNvPr id="4" name="Content Placeholder 3"/>
          <p:cNvSpPr>
            <a:spLocks noGrp="1"/>
          </p:cNvSpPr>
          <p:nvPr>
            <p:ph idx="1"/>
          </p:nvPr>
        </p:nvSpPr>
        <p:spPr>
          <a:xfrm>
            <a:off x="628650" y="1383957"/>
            <a:ext cx="8218788" cy="4631215"/>
          </a:xfrm>
        </p:spPr>
        <p:txBody>
          <a:bodyPr>
            <a:normAutofit lnSpcReduction="10000"/>
          </a:bodyPr>
          <a:lstStyle/>
          <a:p>
            <a:pPr>
              <a:lnSpc>
                <a:spcPct val="112000"/>
              </a:lnSpc>
              <a:spcBef>
                <a:spcPts val="0"/>
              </a:spcBef>
            </a:pPr>
            <a:r>
              <a:rPr lang="cy-GB" sz="1350" dirty="0" smtClean="0"/>
              <a:t>‘</a:t>
            </a:r>
            <a:r>
              <a:rPr lang="cy-GB" sz="1350" i="1" dirty="0" smtClean="0"/>
              <a:t>Dylai ymchwilwyr gydnabod hawl yr holl gyfranogwyr i dynnu’n ôl o’r ymchwil am unrhyw reswm neu heb reswm, ar unrhyw adeg, a dylid rhoi gwybod i gyfranogwyr am yr hawl hon</a:t>
            </a:r>
            <a:r>
              <a:rPr lang="cy-GB" sz="1350" dirty="0" smtClean="0"/>
              <a:t>’ t.18</a:t>
            </a:r>
          </a:p>
          <a:p>
            <a:pPr marL="0" indent="0">
              <a:lnSpc>
                <a:spcPct val="112000"/>
              </a:lnSpc>
              <a:spcBef>
                <a:spcPts val="0"/>
              </a:spcBef>
              <a:buNone/>
            </a:pPr>
            <a:endParaRPr lang="cy-GB" sz="800" dirty="0" smtClean="0"/>
          </a:p>
          <a:p>
            <a:pPr marL="0" indent="0">
              <a:lnSpc>
                <a:spcPct val="112000"/>
              </a:lnSpc>
              <a:spcBef>
                <a:spcPts val="0"/>
              </a:spcBef>
              <a:buNone/>
            </a:pPr>
            <a:r>
              <a:rPr lang="cy-GB" sz="1350" b="1" dirty="0" smtClean="0"/>
              <a:t>Ystyriwch: </a:t>
            </a:r>
          </a:p>
          <a:p>
            <a:pPr marL="457200" lvl="1" indent="0">
              <a:lnSpc>
                <a:spcPct val="122000"/>
              </a:lnSpc>
              <a:buNone/>
            </a:pPr>
            <a:r>
              <a:rPr lang="cy-GB" sz="1350" dirty="0" smtClean="0"/>
              <a:t>Diddordeb ymchwil Gwen yw sgiliau rhesymu rhifyddol plant CA2; mae hi’n gweithio gyda chlwstwr o athrawon ac yn rhannu canfyddiadau ei hymchwil gyda nhw. Mae Gwen yn defnyddio rhai gemau mathemateg ar-lein newydd i ddatblygu medrau rhesymu rhifyddol ei phlant B5. Mae hi’n gallu adolygu’r sgorau olrhain rhifedd ar gyfer ei dosbarth i ddarganfod p’un ai a yw’r gemau hyn yn gwella sgorau’r plant, ond mae hi hefyd eisiau gwybod p’un ai a yw’r plant yn hoffi’r gemau rhif ac wedi’u symbylu ganddynt i wella. Fel rhan o’i hymchwil, mae Gwen yn penderfynu rhoi holiadur ysgrifenedig i’r dosbarth cyfan am eu profiadau o fathemateg, ac yna gwahodd plant i siarad â hi mewn cyfweliad grŵp. Mae hi’n cynnwys yr holiadur fel rhan o’i chynllun addysgu ar gyfer y diwrnod ac yn gofyn am wirfoddolwyr i dreulio 15 munud yn siarad â hi yn ystod amser cinio.    </a:t>
            </a:r>
          </a:p>
          <a:p>
            <a:pPr marL="457200" lvl="1" indent="0">
              <a:lnSpc>
                <a:spcPct val="112000"/>
              </a:lnSpc>
              <a:spcBef>
                <a:spcPts val="0"/>
              </a:spcBef>
              <a:buNone/>
            </a:pPr>
            <a:endParaRPr lang="cy-GB" sz="950" dirty="0" smtClean="0"/>
          </a:p>
          <a:p>
            <a:pPr>
              <a:lnSpc>
                <a:spcPct val="112000"/>
              </a:lnSpc>
              <a:spcBef>
                <a:spcPts val="0"/>
              </a:spcBef>
            </a:pPr>
            <a:r>
              <a:rPr lang="cy-GB" sz="1350" dirty="0" smtClean="0"/>
              <a:t>Sut mae Gwen yn sicrhau bod plant yn gallu tynnu’n ôl o fod yn rhan o broses casglu data ei holiadur, os byddant yn dymuno gwneud? </a:t>
            </a:r>
          </a:p>
          <a:p>
            <a:pPr>
              <a:lnSpc>
                <a:spcPct val="112000"/>
              </a:lnSpc>
              <a:spcBef>
                <a:spcPts val="0"/>
              </a:spcBef>
            </a:pPr>
            <a:endParaRPr lang="cy-GB" sz="900" dirty="0" smtClean="0"/>
          </a:p>
          <a:p>
            <a:pPr>
              <a:lnSpc>
                <a:spcPct val="112000"/>
              </a:lnSpc>
              <a:spcBef>
                <a:spcPts val="0"/>
              </a:spcBef>
            </a:pPr>
            <a:r>
              <a:rPr lang="cy-GB" sz="1350" dirty="0" smtClean="0"/>
              <a:t>Sut mae Gwen yn sicrhau bod y plant sy’n gwirfoddoli i siarad â hi yn gwybod eu bod yn gallu gadael ar unrhyw adeg</a:t>
            </a:r>
            <a:r>
              <a:rPr lang="cy-GB" sz="1350" dirty="0"/>
              <a:t>, os byddant yn dymuno gwneud</a:t>
            </a:r>
            <a:r>
              <a:rPr lang="cy-GB" sz="1350" dirty="0" smtClean="0"/>
              <a:t>?</a:t>
            </a:r>
          </a:p>
          <a:p>
            <a:pPr>
              <a:lnSpc>
                <a:spcPct val="112000"/>
              </a:lnSpc>
              <a:spcBef>
                <a:spcPts val="0"/>
              </a:spcBef>
            </a:pPr>
            <a:endParaRPr lang="cy-GB" sz="800" dirty="0" smtClean="0"/>
          </a:p>
          <a:p>
            <a:pPr>
              <a:lnSpc>
                <a:spcPct val="112000"/>
              </a:lnSpc>
              <a:spcBef>
                <a:spcPts val="0"/>
              </a:spcBef>
            </a:pPr>
            <a:r>
              <a:rPr lang="cy-GB" sz="1350" dirty="0" smtClean="0"/>
              <a:t>Sut mae Gwen yn sicrhau bod y plant yn gwybod na fyddant yn cael cam os nad ydynt eisiau cymryd rhan</a:t>
            </a:r>
            <a:r>
              <a:rPr lang="cy-GB" sz="1350" dirty="0"/>
              <a:t>?</a:t>
            </a:r>
          </a:p>
        </p:txBody>
      </p:sp>
    </p:spTree>
    <p:extLst>
      <p:ext uri="{BB962C8B-B14F-4D97-AF65-F5344CB8AC3E}">
        <p14:creationId xmlns:p14="http://schemas.microsoft.com/office/powerpoint/2010/main" val="39197867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a:xfrm>
            <a:off x="628650" y="365126"/>
            <a:ext cx="7886700" cy="1162083"/>
          </a:xfrm>
        </p:spPr>
        <p:txBody>
          <a:bodyPr/>
          <a:lstStyle/>
          <a:p>
            <a:r>
              <a:rPr lang="cy-GB" dirty="0" smtClean="0"/>
              <a:t>Cymhellion</a:t>
            </a:r>
            <a:endParaRPr lang="cy-GB" dirty="0"/>
          </a:p>
        </p:txBody>
      </p:sp>
      <p:sp>
        <p:nvSpPr>
          <p:cNvPr id="4" name="Content Placeholder 3"/>
          <p:cNvSpPr>
            <a:spLocks noGrp="1"/>
          </p:cNvSpPr>
          <p:nvPr>
            <p:ph idx="1"/>
          </p:nvPr>
        </p:nvSpPr>
        <p:spPr>
          <a:xfrm>
            <a:off x="699300" y="1433597"/>
            <a:ext cx="7886700" cy="4351338"/>
          </a:xfrm>
        </p:spPr>
        <p:txBody>
          <a:bodyPr>
            <a:normAutofit fontScale="62500" lnSpcReduction="20000"/>
          </a:bodyPr>
          <a:lstStyle/>
          <a:p>
            <a:pPr>
              <a:lnSpc>
                <a:spcPct val="120000"/>
              </a:lnSpc>
              <a:spcBef>
                <a:spcPts val="500"/>
              </a:spcBef>
            </a:pPr>
            <a:r>
              <a:rPr lang="cy-GB" i="1" dirty="0" smtClean="0"/>
              <a:t>‘Dylai’r defnydd ar gymhellion fod yn gymesur â synnwyr da, fel nad yw lefel y cymhelliad yn gwrthdaro â phenderfyniad rhydd i gymryd rhan’ </a:t>
            </a:r>
            <a:r>
              <a:rPr lang="cy-GB" dirty="0" smtClean="0"/>
              <a:t>t.19</a:t>
            </a:r>
          </a:p>
          <a:p>
            <a:pPr marL="0" indent="0">
              <a:lnSpc>
                <a:spcPct val="120000"/>
              </a:lnSpc>
              <a:spcBef>
                <a:spcPts val="500"/>
              </a:spcBef>
              <a:buNone/>
            </a:pPr>
            <a:r>
              <a:rPr lang="cy-GB" b="1" dirty="0" smtClean="0"/>
              <a:t>Ystyriwch: </a:t>
            </a:r>
          </a:p>
          <a:p>
            <a:pPr marL="457200" lvl="1" indent="0">
              <a:lnSpc>
                <a:spcPct val="120000"/>
              </a:lnSpc>
              <a:buNone/>
            </a:pPr>
            <a:r>
              <a:rPr lang="cy-GB" sz="2700" dirty="0" smtClean="0"/>
              <a:t>Mae dosbarth B7 Beth yn gystadleuol, gan gymharu’n aml nifer y sticeri gwobrwyo sydd ganddynt. Defnyddir y sticeri hyn gan staff ar draws yr ysgol i ganmol ymddygiad ac ymdrech. Gellir cyfnewid ugain o sticeri gwobrwyo am daleb i’w gwario mewn siop leol boblogaidd.  </a:t>
            </a:r>
          </a:p>
          <a:p>
            <a:pPr marL="457200" lvl="1" indent="0">
              <a:lnSpc>
                <a:spcPct val="120000"/>
              </a:lnSpc>
              <a:buNone/>
            </a:pPr>
            <a:r>
              <a:rPr lang="cy-GB" sz="2700" dirty="0" smtClean="0"/>
              <a:t>Mae Beth wedi penderfynu cynnig deg sticer gwobrwyo i blant yn ei dosbarth sy’n cymryd rhan mewn trafodaeth grŵp ffocws amser cinio i drafod agwedd ar yr ysgol y mae hi’n ymchwilio iddi fel rhan o brosiect ymchwil clwstwr. Mae hi’n synnu pan mae’r holl blant yn gwirfoddoli. </a:t>
            </a:r>
          </a:p>
          <a:p>
            <a:pPr>
              <a:lnSpc>
                <a:spcPct val="120000"/>
              </a:lnSpc>
            </a:pPr>
            <a:r>
              <a:rPr lang="cy-GB" sz="2700" dirty="0" smtClean="0"/>
              <a:t>A yw’r plant wedi gwneud dewis rhydd i gymryd rhan yn yr ymchwil?</a:t>
            </a:r>
          </a:p>
          <a:p>
            <a:pPr>
              <a:lnSpc>
                <a:spcPct val="120000"/>
              </a:lnSpc>
            </a:pPr>
            <a:r>
              <a:rPr lang="cy-GB" sz="2700" dirty="0" smtClean="0"/>
              <a:t>A ddylai Beth ailystyried ei dull?</a:t>
            </a:r>
          </a:p>
          <a:p>
            <a:endParaRPr lang="cy-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176872870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cy-GB" dirty="0" smtClean="0"/>
              <a:t>Niwed</a:t>
            </a:r>
            <a:endParaRPr lang="cy-GB" dirty="0"/>
          </a:p>
        </p:txBody>
      </p:sp>
      <p:sp>
        <p:nvSpPr>
          <p:cNvPr id="4" name="Content Placeholder 3"/>
          <p:cNvSpPr>
            <a:spLocks noGrp="1"/>
          </p:cNvSpPr>
          <p:nvPr>
            <p:ph idx="1"/>
          </p:nvPr>
        </p:nvSpPr>
        <p:spPr>
          <a:xfrm>
            <a:off x="628650" y="1546250"/>
            <a:ext cx="7886700" cy="4351338"/>
          </a:xfrm>
        </p:spPr>
        <p:txBody>
          <a:bodyPr>
            <a:normAutofit fontScale="92500" lnSpcReduction="20000"/>
          </a:bodyPr>
          <a:lstStyle/>
          <a:p>
            <a:pPr>
              <a:lnSpc>
                <a:spcPct val="100000"/>
              </a:lnSpc>
            </a:pPr>
            <a:r>
              <a:rPr lang="cy-GB" sz="2400" dirty="0" smtClean="0"/>
              <a:t>Dylai ymchwilwyr </a:t>
            </a:r>
            <a:r>
              <a:rPr lang="cy-GB" sz="2400" i="1" dirty="0" smtClean="0"/>
              <a:t>‘anelu at sicrhau bod cyfranogwyr wedi ymlacio ac osgoi gosod galwadau gormodol arnynt …  y mwyaf agored i niwed yw’r cyfranogwyr, y mwyaf yw cyfrifoldebau’r ymchwilydd i’w hamddiffyn</a:t>
            </a:r>
            <a:r>
              <a:rPr lang="cy-GB" sz="2400" dirty="0" smtClean="0"/>
              <a:t>’ t.19</a:t>
            </a:r>
          </a:p>
          <a:p>
            <a:pPr>
              <a:lnSpc>
                <a:spcPct val="100000"/>
              </a:lnSpc>
            </a:pPr>
            <a:r>
              <a:rPr lang="cy-GB" sz="2400" dirty="0" smtClean="0"/>
              <a:t>Dylai ymchwilwyr ‘</a:t>
            </a:r>
            <a:r>
              <a:rPr lang="cy-GB" sz="2400" i="1" dirty="0" smtClean="0"/>
              <a:t>ystyried effaith eu hymchwil ar fywyd a baich gwaith y cyfranogwyr, yn enwedig wrth ymchwilio i boblogaethau agored i niwed, neu’r rheiny sydd wedi bod yn destun llawer o ymchwil</a:t>
            </a:r>
            <a:r>
              <a:rPr lang="cy-GB" sz="2400" dirty="0" smtClean="0"/>
              <a:t>’ t. 20</a:t>
            </a:r>
          </a:p>
          <a:p>
            <a:pPr marL="0" indent="0">
              <a:lnSpc>
                <a:spcPct val="100000"/>
              </a:lnSpc>
              <a:buNone/>
            </a:pPr>
            <a:r>
              <a:rPr lang="cy-GB" sz="2400" b="1" dirty="0" smtClean="0"/>
              <a:t>Ystyriwch: </a:t>
            </a:r>
          </a:p>
          <a:p>
            <a:pPr>
              <a:lnSpc>
                <a:spcPct val="100000"/>
              </a:lnSpc>
            </a:pPr>
            <a:r>
              <a:rPr lang="cy-GB" sz="2400" dirty="0" smtClean="0"/>
              <a:t>Grwpiau poblogaeth bach – plant, rhieni, athrawon – yn yr ysgol, y gellid gofyn iddynt gymryd rhan mewn nifer o brosiectau oherwydd nod arweinwyr y prosiect yw cynnwys pob grŵp yn yr ysgol</a:t>
            </a:r>
          </a:p>
          <a:p>
            <a:endParaRPr lang="cy-GB" dirty="0" smtClean="0"/>
          </a:p>
          <a:p>
            <a:endParaRPr lang="cy-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25885273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cy-GB" dirty="0" smtClean="0"/>
              <a:t>Datgelu</a:t>
            </a:r>
            <a:endParaRPr lang="cy-GB" dirty="0"/>
          </a:p>
        </p:txBody>
      </p:sp>
      <p:sp>
        <p:nvSpPr>
          <p:cNvPr id="4" name="Content Placeholder 3"/>
          <p:cNvSpPr>
            <a:spLocks noGrp="1"/>
          </p:cNvSpPr>
          <p:nvPr>
            <p:ph idx="1"/>
          </p:nvPr>
        </p:nvSpPr>
        <p:spPr/>
        <p:txBody>
          <a:bodyPr>
            <a:normAutofit/>
          </a:bodyPr>
          <a:lstStyle/>
          <a:p>
            <a:pPr>
              <a:lnSpc>
                <a:spcPct val="120000"/>
              </a:lnSpc>
            </a:pPr>
            <a:r>
              <a:rPr lang="cy-GB" sz="2000" dirty="0" smtClean="0"/>
              <a:t>Dylai ymchwilwyr ystyried yn ofalus y sefyllfaoedd pan y gallai fod angen iddynt dorri’r cytundebau cyfrinachedd neu anhysbysedd sydd ganddynt gyda chyfranogwyr; er enghraifft datgeliadau am weithgarwch anghyfreithlon neu gamdriniaeth.  </a:t>
            </a:r>
          </a:p>
          <a:p>
            <a:pPr>
              <a:lnSpc>
                <a:spcPct val="120000"/>
              </a:lnSpc>
            </a:pPr>
            <a:r>
              <a:rPr lang="cy-GB" sz="2000" dirty="0" smtClean="0"/>
              <a:t>Mae dyletswydd statudol i roi gwybod am ddatgeliadau o gamdriniaeth neu weithgarwch terfysgol, ac mae’r rhain yn drech na chytundebau moesegol am gyfrinachedd ac anhysbysedd.</a:t>
            </a:r>
          </a:p>
          <a:p>
            <a:pPr>
              <a:lnSpc>
                <a:spcPct val="120000"/>
              </a:lnSpc>
            </a:pPr>
            <a:r>
              <a:rPr lang="cy-GB" sz="2000" dirty="0" smtClean="0"/>
              <a:t>Darllenwch </a:t>
            </a:r>
            <a:r>
              <a:rPr lang="cy-GB" sz="2000" b="1" dirty="0" smtClean="0">
                <a:solidFill>
                  <a:srgbClr val="33637C"/>
                </a:solidFill>
              </a:rPr>
              <a:t>Adnodd 2,</a:t>
            </a:r>
            <a:r>
              <a:rPr lang="cy-GB" sz="2000" dirty="0" smtClean="0">
                <a:solidFill>
                  <a:srgbClr val="FF0000"/>
                </a:solidFill>
              </a:rPr>
              <a:t> </a:t>
            </a:r>
            <a:r>
              <a:rPr lang="cy-GB" sz="2000" dirty="0" smtClean="0"/>
              <a:t>sef y ddwy ran o ganllawiau BERA ar y mater hwn.</a:t>
            </a:r>
          </a:p>
          <a:p>
            <a:endParaRPr lang="cy-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22704631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cy-GB" dirty="0" smtClean="0"/>
              <a:t>Paneli moeseg</a:t>
            </a:r>
            <a:endParaRPr lang="cy-GB" dirty="0"/>
          </a:p>
        </p:txBody>
      </p:sp>
      <p:sp>
        <p:nvSpPr>
          <p:cNvPr id="4" name="Content Placeholder 3"/>
          <p:cNvSpPr>
            <a:spLocks noGrp="1"/>
          </p:cNvSpPr>
          <p:nvPr>
            <p:ph idx="1"/>
          </p:nvPr>
        </p:nvSpPr>
        <p:spPr>
          <a:xfrm>
            <a:off x="589038" y="1663835"/>
            <a:ext cx="7886700" cy="4351338"/>
          </a:xfrm>
        </p:spPr>
        <p:txBody>
          <a:bodyPr>
            <a:normAutofit/>
          </a:bodyPr>
          <a:lstStyle/>
          <a:p>
            <a:pPr>
              <a:lnSpc>
                <a:spcPct val="100000"/>
              </a:lnSpc>
            </a:pPr>
            <a:r>
              <a:rPr lang="cy-GB" sz="2200" dirty="0" smtClean="0"/>
              <a:t>Fel arfer, mae panel cymeradwyaeth foesegol neu ‘banel moeseg’ yn grŵp o bobl, gyda dealltwriaeth gyfunol dda o foeseg ymchwil, sy’n cyfarfod i drafod goblygiadau moesegol cynigion ymchwil</a:t>
            </a:r>
          </a:p>
          <a:p>
            <a:pPr>
              <a:lnSpc>
                <a:spcPct val="100000"/>
              </a:lnSpc>
            </a:pPr>
            <a:r>
              <a:rPr lang="cy-GB" sz="2200" dirty="0" smtClean="0"/>
              <a:t>Bydd y panel moeseg yn ystyried camau gweithredu arfaethedig yr ymchwilydd ar gyfer ateb y goblygiadau moesegol</a:t>
            </a:r>
          </a:p>
          <a:p>
            <a:pPr>
              <a:lnSpc>
                <a:spcPct val="100000"/>
              </a:lnSpc>
            </a:pPr>
            <a:r>
              <a:rPr lang="cy-GB" sz="2200" dirty="0" smtClean="0"/>
              <a:t>Fel arfer, gall y panel gymeradwyo ceisiadau, eu cymeradwyo’n amodol neu eu gwrthod</a:t>
            </a:r>
          </a:p>
          <a:p>
            <a:pPr>
              <a:lnSpc>
                <a:spcPct val="100000"/>
              </a:lnSpc>
            </a:pPr>
            <a:r>
              <a:rPr lang="cy-GB" sz="2200" dirty="0" smtClean="0"/>
              <a:t>Mae cymeradwyaeth amodol yn golygu bod rhaid i’r ymchwilydd wneud rhai newidiadau er mwyn cael cymeradwyaeth i ymgymryd â’i ymchwil</a:t>
            </a:r>
          </a:p>
          <a:p>
            <a:endParaRPr lang="cy-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920035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normAutofit/>
          </a:bodyPr>
          <a:lstStyle/>
          <a:p>
            <a:r>
              <a:rPr lang="cy-GB" dirty="0" smtClean="0"/>
              <a:t>A oes angen cymeradwyaeth foesegol arnaf? </a:t>
            </a:r>
            <a:endParaRPr lang="cy-GB" dirty="0"/>
          </a:p>
        </p:txBody>
      </p:sp>
      <p:sp>
        <p:nvSpPr>
          <p:cNvPr id="4" name="Content Placeholder 3"/>
          <p:cNvSpPr>
            <a:spLocks noGrp="1"/>
          </p:cNvSpPr>
          <p:nvPr>
            <p:ph idx="1"/>
          </p:nvPr>
        </p:nvSpPr>
        <p:spPr>
          <a:xfrm>
            <a:off x="626221" y="1580406"/>
            <a:ext cx="7886700" cy="4351338"/>
          </a:xfrm>
        </p:spPr>
        <p:txBody>
          <a:bodyPr>
            <a:normAutofit/>
          </a:bodyPr>
          <a:lstStyle/>
          <a:p>
            <a:pPr>
              <a:lnSpc>
                <a:spcPct val="100000"/>
              </a:lnSpc>
            </a:pPr>
            <a:r>
              <a:rPr lang="cy-GB" sz="2000" dirty="0" smtClean="0"/>
              <a:t>Mewn ysgolion a lleoliadau addysg eraill, gallem ofyn p’un a oes angen cymeradwyaeth foesegol arnom pan fydd ein hymchwil ym ymwneud â datblygu ein harfer addysgu (ein haddysgeg) </a:t>
            </a:r>
          </a:p>
          <a:p>
            <a:pPr>
              <a:lnSpc>
                <a:spcPct val="100000"/>
              </a:lnSpc>
            </a:pPr>
            <a:r>
              <a:rPr lang="cy-GB" sz="2000" dirty="0" smtClean="0"/>
              <a:t>Mae pob gwaith ymchwil yn gofyn i chi ystyried y goblygiadau moesegol; pan fyddwch yn gofyn i gyfranogwyr wneud neu gyfrannu unrhyw beth sy’n ychwanegol at weithgarwch arferol yr ystafell ddosbarth, fel arfer bydd angen i chi geisio cymderadwyaeth </a:t>
            </a:r>
            <a:r>
              <a:rPr lang="cy-GB" sz="2000" dirty="0" smtClean="0"/>
              <a:t>foesegol</a:t>
            </a:r>
          </a:p>
          <a:p>
            <a:pPr lvl="0"/>
            <a:r>
              <a:rPr lang="en-GB" sz="2000" dirty="0"/>
              <a:t>Os ydych yn ymgymryd â gwaith ymchwil gyda Sefydliad Addysg Uwch neu os ydych yn cael eich ariannu gan gorff ymchwil, bydd angen i chi ofyn am eu prosesau cymeradwyo.</a:t>
            </a:r>
          </a:p>
          <a:p>
            <a:pPr lvl="0"/>
            <a:r>
              <a:rPr lang="en-GB" sz="2000" dirty="0"/>
              <a:t>Bydd gofyn i gofrestreion llwyddiannus fydd yn cael bwrsari CGA gael cymeradwyaeth moesegol gan banel moeseg CGA cyn iddynt gychwyn ar eu prosiect ymchwil. </a:t>
            </a:r>
          </a:p>
          <a:p>
            <a:pPr>
              <a:lnSpc>
                <a:spcPct val="100000"/>
              </a:lnSpc>
            </a:pPr>
            <a:endParaRPr lang="cy-GB" sz="2000" dirty="0" smtClean="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9766" y="6539100"/>
            <a:ext cx="340426" cy="340426"/>
          </a:xfrm>
          <a:prstGeom prst="rect">
            <a:avLst/>
          </a:prstGeom>
        </p:spPr>
      </p:pic>
    </p:spTree>
    <p:extLst>
      <p:ext uri="{BB962C8B-B14F-4D97-AF65-F5344CB8AC3E}">
        <p14:creationId xmlns:p14="http://schemas.microsoft.com/office/powerpoint/2010/main" val="18085514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a:xfrm>
            <a:off x="589038" y="323961"/>
            <a:ext cx="7886700" cy="1142303"/>
          </a:xfrm>
        </p:spPr>
        <p:txBody>
          <a:bodyPr/>
          <a:lstStyle/>
          <a:p>
            <a:r>
              <a:rPr lang="cy-GB" dirty="0" smtClean="0"/>
              <a:t>Y Ddeddf Cydraddoldeb (2010)</a:t>
            </a:r>
            <a:endParaRPr lang="cy-GB" dirty="0"/>
          </a:p>
        </p:txBody>
      </p:sp>
      <p:sp>
        <p:nvSpPr>
          <p:cNvPr id="4" name="Content Placeholder 3"/>
          <p:cNvSpPr>
            <a:spLocks noGrp="1"/>
          </p:cNvSpPr>
          <p:nvPr>
            <p:ph idx="1"/>
          </p:nvPr>
        </p:nvSpPr>
        <p:spPr>
          <a:xfrm>
            <a:off x="589038" y="1314450"/>
            <a:ext cx="7886700" cy="4548981"/>
          </a:xfrm>
        </p:spPr>
        <p:txBody>
          <a:bodyPr>
            <a:normAutofit fontScale="55000" lnSpcReduction="20000"/>
          </a:bodyPr>
          <a:lstStyle/>
          <a:p>
            <a:pPr>
              <a:lnSpc>
                <a:spcPct val="120000"/>
              </a:lnSpc>
            </a:pPr>
            <a:r>
              <a:rPr lang="cy-GB" sz="3300" i="1" dirty="0" smtClean="0"/>
              <a:t>Mae unigolyn (A) yn gwahaniaethu yn erbyn unigolyn arall (B) os yw A, oherwydd nodwedd warchodedig, yn trin B yn llai ffafriol nag y mae A yn trin, neu y byddai A yn trin, pobl eraill</a:t>
            </a:r>
            <a:r>
              <a:rPr lang="cy-GB" sz="3300" dirty="0" smtClean="0"/>
              <a:t>.</a:t>
            </a:r>
          </a:p>
          <a:p>
            <a:pPr lvl="1">
              <a:buFont typeface="Courier New" panose="02070309020205020404" pitchFamily="49" charset="0"/>
              <a:buChar char="o"/>
            </a:pPr>
            <a:r>
              <a:rPr lang="cy-GB" sz="2700" dirty="0" smtClean="0"/>
              <a:t>Nodweddion gwarchodedig</a:t>
            </a:r>
          </a:p>
          <a:p>
            <a:pPr marL="914400" lvl="2" indent="0">
              <a:lnSpc>
                <a:spcPct val="120000"/>
              </a:lnSpc>
              <a:buNone/>
            </a:pPr>
            <a:r>
              <a:rPr lang="cy-GB" sz="2700" dirty="0" smtClean="0"/>
              <a:t>- oedran</a:t>
            </a:r>
          </a:p>
          <a:p>
            <a:pPr marL="914400" lvl="2" indent="0">
              <a:lnSpc>
                <a:spcPct val="120000"/>
              </a:lnSpc>
              <a:buNone/>
            </a:pPr>
            <a:r>
              <a:rPr lang="cy-GB" sz="2700" dirty="0" smtClean="0"/>
              <a:t>- anabledd</a:t>
            </a:r>
          </a:p>
          <a:p>
            <a:pPr marL="914400" lvl="2" indent="0">
              <a:lnSpc>
                <a:spcPct val="120000"/>
              </a:lnSpc>
              <a:buNone/>
            </a:pPr>
            <a:r>
              <a:rPr lang="cy-GB" sz="2700" dirty="0" smtClean="0"/>
              <a:t>- ailbennu rhywedd</a:t>
            </a:r>
          </a:p>
          <a:p>
            <a:pPr marL="914400" lvl="2" indent="0">
              <a:lnSpc>
                <a:spcPct val="120000"/>
              </a:lnSpc>
              <a:buNone/>
            </a:pPr>
            <a:r>
              <a:rPr lang="cy-GB" sz="2700" dirty="0" smtClean="0"/>
              <a:t>- hil</a:t>
            </a:r>
          </a:p>
          <a:p>
            <a:pPr marL="914400" lvl="2" indent="0">
              <a:lnSpc>
                <a:spcPct val="120000"/>
              </a:lnSpc>
              <a:buNone/>
            </a:pPr>
            <a:r>
              <a:rPr lang="cy-GB" sz="2700" dirty="0" smtClean="0"/>
              <a:t>- crefydd neu gredo</a:t>
            </a:r>
          </a:p>
          <a:p>
            <a:pPr marL="914400" lvl="2" indent="0">
              <a:lnSpc>
                <a:spcPct val="120000"/>
              </a:lnSpc>
              <a:buNone/>
            </a:pPr>
            <a:r>
              <a:rPr lang="cy-GB" sz="2700" dirty="0" smtClean="0"/>
              <a:t>- rhyw</a:t>
            </a:r>
          </a:p>
          <a:p>
            <a:pPr marL="914400" lvl="2" indent="0">
              <a:lnSpc>
                <a:spcPct val="120000"/>
              </a:lnSpc>
              <a:buNone/>
            </a:pPr>
            <a:r>
              <a:rPr lang="cy-GB" sz="2700" dirty="0" smtClean="0"/>
              <a:t>- cyfeiriadedd rhywiol</a:t>
            </a:r>
          </a:p>
          <a:p>
            <a:pPr>
              <a:lnSpc>
                <a:spcPct val="120000"/>
              </a:lnSpc>
            </a:pPr>
            <a:r>
              <a:rPr lang="cy-GB" sz="3300" dirty="0" smtClean="0"/>
              <a:t>Gellid ystyried bod gweithgarwch ymchwil yn mynd yn groes i’r Ddeddf Cydraddoldeb os nad ydych wedi ceisio cymeradwyaeth foesegol a’i chael er mwyn bwrw ymlaen</a:t>
            </a:r>
          </a:p>
          <a:p>
            <a:pPr>
              <a:lnSpc>
                <a:spcPct val="120000"/>
              </a:lnSpc>
            </a:pPr>
            <a:r>
              <a:rPr lang="cy-GB" sz="3300" dirty="0" smtClean="0"/>
              <a:t>Ystyriwch y senario ar y sleid nesaf</a:t>
            </a:r>
          </a:p>
          <a:p>
            <a:endParaRPr lang="cy-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49291" y="6547387"/>
            <a:ext cx="340426" cy="340426"/>
          </a:xfrm>
          <a:prstGeom prst="rect">
            <a:avLst/>
          </a:prstGeom>
        </p:spPr>
      </p:pic>
    </p:spTree>
    <p:extLst>
      <p:ext uri="{BB962C8B-B14F-4D97-AF65-F5344CB8AC3E}">
        <p14:creationId xmlns:p14="http://schemas.microsoft.com/office/powerpoint/2010/main" val="17561549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err="1" smtClean="0"/>
              <a:t>Senario</a:t>
            </a:r>
            <a:r>
              <a:rPr lang="en-GB" dirty="0" smtClean="0"/>
              <a:t> </a:t>
            </a:r>
            <a:endParaRPr lang="en-GB" dirty="0"/>
          </a:p>
        </p:txBody>
      </p:sp>
      <p:sp>
        <p:nvSpPr>
          <p:cNvPr id="4" name="Content Placeholder 3"/>
          <p:cNvSpPr>
            <a:spLocks noGrp="1"/>
          </p:cNvSpPr>
          <p:nvPr>
            <p:ph idx="1"/>
          </p:nvPr>
        </p:nvSpPr>
        <p:spPr>
          <a:xfrm>
            <a:off x="590007" y="1512093"/>
            <a:ext cx="7886700" cy="4351338"/>
          </a:xfrm>
        </p:spPr>
        <p:txBody>
          <a:bodyPr>
            <a:normAutofit fontScale="85000" lnSpcReduction="10000"/>
          </a:bodyPr>
          <a:lstStyle/>
          <a:p>
            <a:pPr>
              <a:lnSpc>
                <a:spcPct val="110000"/>
              </a:lnSpc>
            </a:pPr>
            <a:r>
              <a:rPr lang="cy-GB" sz="2200" dirty="0" smtClean="0"/>
              <a:t>Mae Alex yn athrawes blwyddyn 2 ac mae hi’n awyddus i ddarganfod barn y plant yn yr ysgol am drefn ymarfer corff newydd mae hi wedi’i rhoi ar brawf ar draws yr ysgol, fel rhan o brosiect ymchwil sy’n ceisio gwella ffitrwydd plant.</a:t>
            </a:r>
          </a:p>
          <a:p>
            <a:pPr>
              <a:lnSpc>
                <a:spcPct val="110000"/>
              </a:lnSpc>
            </a:pPr>
            <a:r>
              <a:rPr lang="cy-GB" sz="2200" dirty="0" smtClean="0"/>
              <a:t>Mae Alex yn gofyn i grŵp amrywiol o blant, o B1 i B6, gyfarfod â hi amser cinio i gael trafodaeth fer, ac mae hi’n cynnwys amrywiaeth o blant gyda nodweddion gwahanol er mwyn clywed cynifer o safbwyntiau â phosibl.</a:t>
            </a:r>
          </a:p>
          <a:p>
            <a:pPr>
              <a:lnSpc>
                <a:spcPct val="110000"/>
              </a:lnSpc>
            </a:pPr>
            <a:r>
              <a:rPr lang="cy-GB" sz="2200" dirty="0" smtClean="0"/>
              <a:t>Y diwrnod canlynol, mae dau riant yn gofyn am gael siarad â’r Pennaeth, i ofyn pam y cafodd eu plant eu cadw i mewn amser cinio. Maent yn codi’u pryder fod yr ysgol wedi gwahaniaethu yn erbyn eu plant, gan eu bod yn ddau o’r nifer bach iawn o blant yn yr ysgol o gefndir ethnig lleiafrifol.</a:t>
            </a:r>
          </a:p>
          <a:p>
            <a:pPr>
              <a:lnSpc>
                <a:spcPct val="110000"/>
              </a:lnSpc>
            </a:pPr>
            <a:r>
              <a:rPr lang="cy-GB" sz="2200" i="1" dirty="0" smtClean="0"/>
              <a:t>A oedd Alex wedi gweithredu’n groes i’r Ddeddf Cydraddoldeb? Pam / pam ddim? </a:t>
            </a:r>
          </a:p>
          <a:p>
            <a:endParaRPr lang="cy-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74936" y="6547387"/>
            <a:ext cx="340426" cy="340426"/>
          </a:xfrm>
          <a:prstGeom prst="rect">
            <a:avLst/>
          </a:prstGeom>
        </p:spPr>
      </p:pic>
    </p:spTree>
    <p:extLst>
      <p:ext uri="{BB962C8B-B14F-4D97-AF65-F5344CB8AC3E}">
        <p14:creationId xmlns:p14="http://schemas.microsoft.com/office/powerpoint/2010/main" val="25090508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cy-GB" dirty="0" smtClean="0"/>
              <a:t>Ymddwyn yn foesegol</a:t>
            </a:r>
            <a:endParaRPr lang="cy-GB" dirty="0"/>
          </a:p>
        </p:txBody>
      </p:sp>
      <p:sp>
        <p:nvSpPr>
          <p:cNvPr id="4" name="Content Placeholder 3"/>
          <p:cNvSpPr>
            <a:spLocks noGrp="1"/>
          </p:cNvSpPr>
          <p:nvPr>
            <p:ph idx="1"/>
          </p:nvPr>
        </p:nvSpPr>
        <p:spPr>
          <a:xfrm>
            <a:off x="628650" y="1591423"/>
            <a:ext cx="7886700" cy="4351338"/>
          </a:xfrm>
        </p:spPr>
        <p:txBody>
          <a:bodyPr>
            <a:normAutofit fontScale="70000" lnSpcReduction="20000"/>
          </a:bodyPr>
          <a:lstStyle/>
          <a:p>
            <a:pPr>
              <a:lnSpc>
                <a:spcPct val="120000"/>
              </a:lnSpc>
            </a:pPr>
            <a:r>
              <a:rPr lang="cy-GB" dirty="0" smtClean="0"/>
              <a:t>Gallai ‘Ymddwyn yn foesegol’, neu fabwysiadu ‘Moeseg parch’ gael eu hystyried yn nodwedd broffesiynol</a:t>
            </a:r>
            <a:endParaRPr lang="cy-GB" dirty="0" smtClean="0">
              <a:solidFill>
                <a:srgbClr val="FF0000"/>
              </a:solidFill>
            </a:endParaRPr>
          </a:p>
          <a:p>
            <a:pPr>
              <a:lnSpc>
                <a:spcPct val="120000"/>
              </a:lnSpc>
            </a:pPr>
            <a:r>
              <a:rPr lang="cy-GB" i="1" dirty="0" smtClean="0"/>
              <a:t>‘Gallai cymhwyso moeseg parch ddatgelu tensiynau neu heriau. Er enghraifft, fel arfer, bydd angen cydbwyso dyheadau ymchwil, pryderon cymdeithasol, disgwyliadau sefydliadol a hawliau unigol’ </a:t>
            </a:r>
            <a:r>
              <a:rPr lang="cy-GB" dirty="0" smtClean="0"/>
              <a:t>BERA 2018 t.5</a:t>
            </a:r>
          </a:p>
          <a:p>
            <a:pPr>
              <a:lnSpc>
                <a:spcPct val="120000"/>
              </a:lnSpc>
            </a:pPr>
            <a:r>
              <a:rPr lang="cy-GB" dirty="0" smtClean="0"/>
              <a:t>Gall dilyn canllawiau moesegol ar gyfer ymchwil addysg ein helpu i ymgodymu â materion moesegol yn ein hymchwil – ac, o bosibl, yn ein hymarfer</a:t>
            </a:r>
          </a:p>
          <a:p>
            <a:pPr>
              <a:lnSpc>
                <a:spcPct val="120000"/>
              </a:lnSpc>
            </a:pPr>
            <a:r>
              <a:rPr lang="cy-GB" dirty="0" smtClean="0"/>
              <a:t>‘</a:t>
            </a:r>
            <a:r>
              <a:rPr lang="cy-GB" i="1" dirty="0" smtClean="0"/>
              <a:t>Mae arfer moesegol mewn ymchwil yn cynnwys myfyrdod meddylgar ar y ffordd y dylai rhywun fwrw ymlaen mewn unrhyw sefyllfa benodol … mae’n fwy na dim ond osgoi bod yn anfoesol neu gydymffurfio â rheoliadau</a:t>
            </a:r>
            <a:r>
              <a:rPr lang="cy-GB" dirty="0" smtClean="0"/>
              <a:t>’ McGinn 2014 t.159</a:t>
            </a:r>
          </a:p>
          <a:p>
            <a:endParaRPr lang="cy-GB" dirty="0"/>
          </a:p>
        </p:txBody>
      </p:sp>
    </p:spTree>
    <p:extLst>
      <p:ext uri="{BB962C8B-B14F-4D97-AF65-F5344CB8AC3E}">
        <p14:creationId xmlns:p14="http://schemas.microsoft.com/office/powerpoint/2010/main" val="2426482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en-GB" dirty="0" err="1" smtClean="0"/>
              <a:t>Canllawiau</a:t>
            </a:r>
            <a:r>
              <a:rPr lang="en-GB" dirty="0" smtClean="0"/>
              <a:t> moesegol</a:t>
            </a:r>
            <a:endParaRPr lang="en-GB" dirty="0"/>
          </a:p>
        </p:txBody>
      </p:sp>
      <p:sp>
        <p:nvSpPr>
          <p:cNvPr id="4" name="Content Placeholder 3"/>
          <p:cNvSpPr>
            <a:spLocks noGrp="1"/>
          </p:cNvSpPr>
          <p:nvPr>
            <p:ph idx="1"/>
          </p:nvPr>
        </p:nvSpPr>
        <p:spPr>
          <a:xfrm>
            <a:off x="628751" y="1595522"/>
            <a:ext cx="8029473" cy="4351338"/>
          </a:xfrm>
        </p:spPr>
        <p:txBody>
          <a:bodyPr>
            <a:normAutofit lnSpcReduction="10000"/>
          </a:bodyPr>
          <a:lstStyle/>
          <a:p>
            <a:r>
              <a:rPr lang="cy-GB" sz="2200" dirty="0" smtClean="0"/>
              <a:t>Canllawiau 2018 Cymdeithas Ymchwil Addysg Prydain (BERA) 2018</a:t>
            </a:r>
          </a:p>
          <a:p>
            <a:r>
              <a:rPr lang="cy-GB" sz="2200" dirty="0" smtClean="0">
                <a:hlinkClick r:id="rId5"/>
              </a:rPr>
              <a:t>https://www.bera.ac.uk/researchers-resources/publications/ethical-guidelines-for-educational-research-2018</a:t>
            </a:r>
            <a:r>
              <a:rPr lang="cy-GB" sz="2200" dirty="0" smtClean="0"/>
              <a:t> </a:t>
            </a:r>
          </a:p>
          <a:p>
            <a:pPr>
              <a:lnSpc>
                <a:spcPct val="110000"/>
              </a:lnSpc>
            </a:pPr>
            <a:r>
              <a:rPr lang="cy-GB" sz="2200" i="1" dirty="0" smtClean="0"/>
              <a:t>Yn ddigamsyniol, mae canllawiau BERA yn cydnabod ac yn dathlu amrywiaeth dulliau mewn ymchwil addysg, ac yn annog parch tuag at bawb sy’n ymwneud ag ef: ymchwilwyr a chyfranogwyr, ysgolheigion ac ymarferwyr proffesiynol, cyrff comisiynu, a’r rheiny sy’n darllen ac yn defnyddio’r ymchwil. Nid rheolau a rheoliadau mohonynt, ond maent yn cynrychioli daliadau’r arferion moesegol gorau sydd wedi gwasanaethu’n cymuned o ymchwilwyr yn dda yn y gorffennol ac a fydd yn parhau i wneud yn y dyfodol</a:t>
            </a:r>
            <a:r>
              <a:rPr lang="cy-GB" sz="2200" dirty="0" smtClean="0"/>
              <a:t>. (t. ii)</a:t>
            </a:r>
          </a:p>
          <a:p>
            <a:endParaRPr lang="cy-GB" dirty="0" smtClean="0"/>
          </a:p>
          <a:p>
            <a:endParaRPr lang="cy-GB" dirty="0"/>
          </a:p>
        </p:txBody>
      </p:sp>
      <p:pic>
        <p:nvPicPr>
          <p:cNvPr id="23" name="Picture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2614496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normAutofit/>
          </a:bodyPr>
          <a:lstStyle/>
          <a:p>
            <a:r>
              <a:rPr lang="cy-GB" dirty="0" smtClean="0"/>
              <a:t>Penderfyniadau parhaus am ymddygiadau moesegol</a:t>
            </a:r>
            <a:endParaRPr lang="cy-GB" dirty="0"/>
          </a:p>
        </p:txBody>
      </p:sp>
      <p:sp>
        <p:nvSpPr>
          <p:cNvPr id="4" name="Content Placeholder 3"/>
          <p:cNvSpPr>
            <a:spLocks noGrp="1"/>
          </p:cNvSpPr>
          <p:nvPr>
            <p:ph idx="1"/>
          </p:nvPr>
        </p:nvSpPr>
        <p:spPr/>
        <p:txBody>
          <a:bodyPr>
            <a:normAutofit lnSpcReduction="10000"/>
          </a:bodyPr>
          <a:lstStyle/>
          <a:p>
            <a:pPr>
              <a:lnSpc>
                <a:spcPct val="100000"/>
              </a:lnSpc>
            </a:pPr>
            <a:r>
              <a:rPr lang="cy-GB" sz="2200" i="1" dirty="0" smtClean="0"/>
              <a:t>Mae gwneud penderfyniadau moesegol …[yn]… broses barhaus, ailadroddol ac ystyriol weithredol o asesu ac ailasesu’r sefyllfa a’r materion wrth iddynt godi</a:t>
            </a:r>
            <a:r>
              <a:rPr lang="cy-GB" sz="2200" dirty="0" smtClean="0"/>
              <a:t>. (t.2)</a:t>
            </a:r>
          </a:p>
          <a:p>
            <a:pPr>
              <a:lnSpc>
                <a:spcPct val="100000"/>
              </a:lnSpc>
            </a:pPr>
            <a:r>
              <a:rPr lang="cy-GB" sz="2200" dirty="0" smtClean="0"/>
              <a:t>Mae canllawiau BERA yn amlinellu ystyriaethau moesegol yn gysylltiedig ag amrywiol randdeiliaid yn y broses ymchwil. Argymhellir yn gryf dreulio awr yn darllen canllawiau BERA (2018)!  </a:t>
            </a:r>
          </a:p>
          <a:p>
            <a:pPr lvl="1">
              <a:lnSpc>
                <a:spcPct val="100000"/>
              </a:lnSpc>
              <a:spcBef>
                <a:spcPts val="1000"/>
              </a:spcBef>
              <a:buFont typeface="Courier New" panose="02070309020205020404" pitchFamily="49" charset="0"/>
              <a:buChar char="o"/>
            </a:pPr>
            <a:r>
              <a:rPr lang="cy-GB" sz="2200" dirty="0" smtClean="0"/>
              <a:t>Gweler hefyd:</a:t>
            </a:r>
            <a:r>
              <a:rPr lang="cy-GB" sz="2200" dirty="0" smtClean="0">
                <a:hlinkClick r:id="rId5"/>
              </a:rPr>
              <a:t> http://www.learnersfirst.net/private/wp-content/uploads/Ethics-and-Educational-Research.pdf</a:t>
            </a:r>
            <a:r>
              <a:rPr lang="cy-GB" sz="2200" dirty="0" smtClean="0"/>
              <a:t>  Ethics and Educational Research, British Educational Research Association on-line resource. Hammersley, M. and Traianou, A. (2012)</a:t>
            </a:r>
          </a:p>
          <a:p>
            <a:endParaRPr lang="cy-GB" dirty="0"/>
          </a:p>
        </p:txBody>
      </p:sp>
      <p:pic>
        <p:nvPicPr>
          <p:cNvPr id="23" name="Picture 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32996393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p:txBody>
          <a:bodyPr/>
          <a:lstStyle/>
          <a:p>
            <a:r>
              <a:rPr lang="cy-GB" dirty="0" smtClean="0"/>
              <a:t>Canllawiau BERA</a:t>
            </a:r>
            <a:endParaRPr lang="cy-GB" dirty="0"/>
          </a:p>
        </p:txBody>
      </p:sp>
      <p:sp>
        <p:nvSpPr>
          <p:cNvPr id="4" name="Content Placeholder 3"/>
          <p:cNvSpPr>
            <a:spLocks noGrp="1"/>
          </p:cNvSpPr>
          <p:nvPr>
            <p:ph idx="1"/>
          </p:nvPr>
        </p:nvSpPr>
        <p:spPr/>
        <p:txBody>
          <a:bodyPr>
            <a:normAutofit/>
          </a:bodyPr>
          <a:lstStyle/>
          <a:p>
            <a:r>
              <a:rPr lang="cy-GB" sz="2400" dirty="0" smtClean="0"/>
              <a:t>Mae canllawiau BERA yn cynnwys ystyried cyfrifoldebau’r ymchwilydd tuag at gyfranogwyr, fel: </a:t>
            </a:r>
          </a:p>
          <a:p>
            <a:r>
              <a:rPr lang="cy-GB" sz="2400" dirty="0" smtClean="0"/>
              <a:t>Cydsyniad </a:t>
            </a:r>
            <a:r>
              <a:rPr lang="cy-GB" sz="2400" b="1" dirty="0" smtClean="0">
                <a:solidFill>
                  <a:srgbClr val="33637C"/>
                </a:solidFill>
              </a:rPr>
              <a:t>(Gweler MOESEG 4)</a:t>
            </a:r>
          </a:p>
          <a:p>
            <a:r>
              <a:rPr lang="cy-GB" sz="2400" dirty="0" smtClean="0"/>
              <a:t>Tryloywder</a:t>
            </a:r>
          </a:p>
          <a:p>
            <a:r>
              <a:rPr lang="cy-GB" sz="2400" dirty="0" smtClean="0"/>
              <a:t>Hawl i dynnu’n ôl</a:t>
            </a:r>
          </a:p>
          <a:p>
            <a:r>
              <a:rPr lang="cy-GB" sz="2400" dirty="0" smtClean="0"/>
              <a:t>Cymhellion </a:t>
            </a:r>
          </a:p>
          <a:p>
            <a:r>
              <a:rPr lang="cy-GB" sz="2400" dirty="0" smtClean="0"/>
              <a:t>Niwed</a:t>
            </a:r>
          </a:p>
          <a:p>
            <a:r>
              <a:rPr lang="cy-GB" sz="2400" dirty="0" smtClean="0"/>
              <a:t>Preifatrwydd a storio data </a:t>
            </a:r>
            <a:r>
              <a:rPr lang="cy-GB" sz="2400" b="1" dirty="0" smtClean="0">
                <a:solidFill>
                  <a:srgbClr val="33637C"/>
                </a:solidFill>
              </a:rPr>
              <a:t>(Gweler MOESEG 5)</a:t>
            </a:r>
          </a:p>
          <a:p>
            <a:r>
              <a:rPr lang="cy-GB" sz="2400" dirty="0" smtClean="0"/>
              <a:t>Datgelu</a:t>
            </a:r>
          </a:p>
          <a:p>
            <a:endParaRPr lang="cy-GB"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413694901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0" y="0"/>
            <a:ext cx="9144000" cy="280800"/>
            <a:chOff x="0" y="0"/>
            <a:chExt cx="9144000" cy="280800"/>
          </a:xfrm>
        </p:grpSpPr>
        <p:sp>
          <p:nvSpPr>
            <p:cNvPr id="2" name="Rectangle 1"/>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p:cNvSpPr/>
            <p:nvPr/>
          </p:nvSpPr>
          <p:spPr>
            <a:xfrm>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p:cNvGrpSpPr/>
          <p:nvPr/>
        </p:nvGrpSpPr>
        <p:grpSpPr>
          <a:xfrm rot="10800000">
            <a:off x="0" y="6577200"/>
            <a:ext cx="9144000" cy="280800"/>
            <a:chOff x="0" y="0"/>
            <a:chExt cx="9144000" cy="280800"/>
          </a:xfrm>
        </p:grpSpPr>
        <p:sp>
          <p:nvSpPr>
            <p:cNvPr id="15" name="Rectangle 14"/>
            <p:cNvSpPr/>
            <p:nvPr/>
          </p:nvSpPr>
          <p:spPr>
            <a:xfrm>
              <a:off x="0" y="0"/>
              <a:ext cx="1116000" cy="280800"/>
            </a:xfrm>
            <a:prstGeom prst="rect">
              <a:avLst/>
            </a:prstGeom>
            <a:solidFill>
              <a:srgbClr val="A6A6A6"/>
            </a:solidFill>
            <a:ln>
              <a:solidFill>
                <a:srgbClr val="A6A6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a:off x="1116000" y="0"/>
              <a:ext cx="1116000" cy="280800"/>
            </a:xfrm>
            <a:prstGeom prst="rect">
              <a:avLst/>
            </a:prstGeom>
            <a:solidFill>
              <a:srgbClr val="9AB3C0"/>
            </a:solidFill>
            <a:ln>
              <a:solidFill>
                <a:srgbClr val="9AB3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Rectangle 16"/>
            <p:cNvSpPr/>
            <p:nvPr/>
          </p:nvSpPr>
          <p:spPr>
            <a:xfrm>
              <a:off x="2240736" y="0"/>
              <a:ext cx="1116000" cy="280800"/>
            </a:xfrm>
            <a:prstGeom prst="rect">
              <a:avLst/>
            </a:prstGeom>
            <a:solidFill>
              <a:srgbClr val="9DC3E6"/>
            </a:solidFill>
            <a:ln>
              <a:solidFill>
                <a:srgbClr val="9DC3E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p:cNvSpPr/>
            <p:nvPr/>
          </p:nvSpPr>
          <p:spPr>
            <a:xfrm>
              <a:off x="3364687" y="0"/>
              <a:ext cx="1116000" cy="280800"/>
            </a:xfrm>
            <a:prstGeom prst="rect">
              <a:avLst/>
            </a:prstGeom>
            <a:solidFill>
              <a:srgbClr val="1B456B"/>
            </a:solidFill>
            <a:ln>
              <a:solidFill>
                <a:srgbClr val="1B456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p:cNvSpPr/>
            <p:nvPr/>
          </p:nvSpPr>
          <p:spPr>
            <a:xfrm rot="10800000">
              <a:off x="4454212" y="0"/>
              <a:ext cx="4689788" cy="280800"/>
            </a:xfrm>
            <a:prstGeom prst="rect">
              <a:avLst/>
            </a:prstGeom>
            <a:solidFill>
              <a:srgbClr val="33637C"/>
            </a:solidFill>
            <a:ln>
              <a:solidFill>
                <a:srgbClr val="33637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GB" sz="1400" dirty="0" smtClean="0"/>
                <a:t>www.cga.cymru     www.ewc.wales	        @ewc_cga</a:t>
              </a:r>
              <a:endParaRPr lang="en-GB" sz="1400" dirty="0"/>
            </a:p>
          </p:txBody>
        </p:sp>
      </p:grpSp>
      <p:pic>
        <p:nvPicPr>
          <p:cNvPr id="20" name="Picture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9998" y="6015173"/>
            <a:ext cx="1233502" cy="493714"/>
          </a:xfrm>
          <a:prstGeom prst="rect">
            <a:avLst/>
          </a:prstGeom>
        </p:spPr>
      </p:pic>
      <p:pic>
        <p:nvPicPr>
          <p:cNvPr id="21" name="Picture 20"/>
          <p:cNvPicPr>
            <a:picLocks noChangeAspect="1"/>
          </p:cNvPicPr>
          <p:nvPr/>
        </p:nvPicPr>
        <p:blipFill>
          <a:blip r:embed="rId3"/>
          <a:stretch>
            <a:fillRect/>
          </a:stretch>
        </p:blipFill>
        <p:spPr>
          <a:xfrm>
            <a:off x="1470430" y="5931744"/>
            <a:ext cx="2419086" cy="577143"/>
          </a:xfrm>
          <a:prstGeom prst="rect">
            <a:avLst/>
          </a:prstGeom>
        </p:spPr>
      </p:pic>
      <p:pic>
        <p:nvPicPr>
          <p:cNvPr id="22" name="Picture 21"/>
          <p:cNvPicPr>
            <a:picLocks noChangeAspect="1"/>
          </p:cNvPicPr>
          <p:nvPr/>
        </p:nvPicPr>
        <p:blipFill rotWithShape="1">
          <a:blip r:embed="rId4" cstate="print">
            <a:extLst>
              <a:ext uri="{28A0092B-C50C-407E-A947-70E740481C1C}">
                <a14:useLocalDpi xmlns:a14="http://schemas.microsoft.com/office/drawing/2010/main" val="0"/>
              </a:ext>
            </a:extLst>
          </a:blip>
          <a:srcRect l="3324" t="2291" r="3201" b="3430"/>
          <a:stretch/>
        </p:blipFill>
        <p:spPr>
          <a:xfrm>
            <a:off x="8475738" y="5931744"/>
            <a:ext cx="668262" cy="660571"/>
          </a:xfrm>
          <a:prstGeom prst="rect">
            <a:avLst/>
          </a:prstGeom>
          <a:solidFill>
            <a:srgbClr val="33637C"/>
          </a:solidFill>
          <a:ln>
            <a:noFill/>
          </a:ln>
        </p:spPr>
      </p:pic>
      <p:sp>
        <p:nvSpPr>
          <p:cNvPr id="3" name="Title 2"/>
          <p:cNvSpPr>
            <a:spLocks noGrp="1"/>
          </p:cNvSpPr>
          <p:nvPr>
            <p:ph type="title"/>
          </p:nvPr>
        </p:nvSpPr>
        <p:spPr>
          <a:xfrm>
            <a:off x="628650" y="297182"/>
            <a:ext cx="7886700" cy="1258147"/>
          </a:xfrm>
        </p:spPr>
        <p:txBody>
          <a:bodyPr/>
          <a:lstStyle/>
          <a:p>
            <a:r>
              <a:rPr lang="cy-GB" dirty="0" smtClean="0"/>
              <a:t>Tryloywder</a:t>
            </a:r>
            <a:endParaRPr lang="cy-GB" dirty="0"/>
          </a:p>
        </p:txBody>
      </p:sp>
      <p:sp>
        <p:nvSpPr>
          <p:cNvPr id="4" name="Content Placeholder 3"/>
          <p:cNvSpPr>
            <a:spLocks noGrp="1"/>
          </p:cNvSpPr>
          <p:nvPr>
            <p:ph idx="1"/>
          </p:nvPr>
        </p:nvSpPr>
        <p:spPr>
          <a:xfrm>
            <a:off x="628650" y="1204460"/>
            <a:ext cx="8115300" cy="4432698"/>
          </a:xfrm>
        </p:spPr>
        <p:txBody>
          <a:bodyPr>
            <a:noAutofit/>
          </a:bodyPr>
          <a:lstStyle/>
          <a:p>
            <a:pPr>
              <a:lnSpc>
                <a:spcPct val="112000"/>
              </a:lnSpc>
              <a:spcBef>
                <a:spcPts val="500"/>
              </a:spcBef>
            </a:pPr>
            <a:r>
              <a:rPr lang="cy-GB" sz="1550" dirty="0" smtClean="0"/>
              <a:t>‘</a:t>
            </a:r>
            <a:r>
              <a:rPr lang="cy-GB" sz="1550" i="1" dirty="0" smtClean="0"/>
              <a:t>Dylai ymchwilwyr anelu at fod yn agored a gonest gyda’u cyfranogwyr … ac osgoi peidio â’i ddatgelu oni bai bod cynllun eu hymchwil yn mynnu hynny’n benodol</a:t>
            </a:r>
            <a:r>
              <a:rPr lang="cy-GB" sz="1550" dirty="0" smtClean="0"/>
              <a:t>’ t.16</a:t>
            </a:r>
          </a:p>
          <a:p>
            <a:pPr marL="0" indent="0">
              <a:lnSpc>
                <a:spcPct val="110000"/>
              </a:lnSpc>
              <a:buNone/>
            </a:pPr>
            <a:r>
              <a:rPr lang="cy-GB" sz="1550" b="1" dirty="0" smtClean="0"/>
              <a:t>Ystyriwch: </a:t>
            </a:r>
          </a:p>
          <a:p>
            <a:pPr marL="0" indent="0">
              <a:lnSpc>
                <a:spcPct val="120000"/>
              </a:lnSpc>
              <a:spcBef>
                <a:spcPts val="500"/>
              </a:spcBef>
              <a:buNone/>
            </a:pPr>
            <a:r>
              <a:rPr lang="cy-GB" sz="1550" dirty="0" smtClean="0"/>
              <a:t>Mae gan Tomos ddiddordeb mewn llythrennedd emosiynol a datblygiad medrau cymdeithasol plant. Testun ei ymholiad yw sut mae plant yn ymgodymu â chyfeillgarwch a rhyngweithiadau cymdeithasol yn ystod chwarae, pan nad yw oedolion yn cyfeirio gweithgareddau. Mae Tomos eisiau gwybod sut mae plant ei ddosbarth Derbyn yn chwarae ac yn rhyngweithio yn yr ardal chwarae boblogaidd sydd wedi’i lleoli yn y gofod pontio rhwng y ddarpariaeth dan do ac awyr agored.  Yn anaml iawn y mae’n gallu treulio amser yno, gan ei fod yn tueddu i weithio gyda phlant mewn ardaloedd tasgau â ffocws. Mae’n penderfynu recordio fideo o weithgarwch y plant yn yr ardal bontio am ddwy awr y dydd am wythnos, ac yna adolygu hynny yn ei amser ymchwil/cynllunio, paratoi ac asesu. Nid yw Tomos yn siwr p’un ai a ddylai ddweud wrth y plant, gan ei fod yn poeni y gallai hyn newid yr ymddygiad y mae ganddo ddiddordeb yn ei recordio.  </a:t>
            </a:r>
          </a:p>
          <a:p>
            <a:pPr>
              <a:lnSpc>
                <a:spcPct val="110000"/>
              </a:lnSpc>
            </a:pPr>
            <a:r>
              <a:rPr lang="cy-GB" sz="1550" dirty="0" smtClean="0"/>
              <a:t>Beth ddylai Tomos ei wneud? </a:t>
            </a:r>
          </a:p>
          <a:p>
            <a:pPr>
              <a:lnSpc>
                <a:spcPct val="110000"/>
              </a:lnSpc>
            </a:pPr>
            <a:r>
              <a:rPr lang="cy-GB" sz="1550" dirty="0" smtClean="0"/>
              <a:t>Beth yw’r ystyriaethau moesegol yn y sefyllfa hon? </a:t>
            </a:r>
            <a:endParaRPr lang="cy-GB" sz="1550" dirty="0"/>
          </a:p>
        </p:txBody>
      </p:sp>
      <p:pic>
        <p:nvPicPr>
          <p:cNvPr id="23"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830241" y="6547387"/>
            <a:ext cx="340426" cy="340426"/>
          </a:xfrm>
          <a:prstGeom prst="rect">
            <a:avLst/>
          </a:prstGeom>
        </p:spPr>
      </p:pic>
    </p:spTree>
    <p:extLst>
      <p:ext uri="{BB962C8B-B14F-4D97-AF65-F5344CB8AC3E}">
        <p14:creationId xmlns:p14="http://schemas.microsoft.com/office/powerpoint/2010/main" val="25676104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570</TotalTime>
  <Words>1718</Words>
  <Application>Microsoft Office PowerPoint</Application>
  <PresentationFormat>On-screen Show (4:3)</PresentationFormat>
  <Paragraphs>98</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Courier New</vt:lpstr>
      <vt:lpstr>Office Theme</vt:lpstr>
      <vt:lpstr>MOESEG 2</vt:lpstr>
      <vt:lpstr>A oes angen cymeradwyaeth foesegol arnaf? </vt:lpstr>
      <vt:lpstr>Y Ddeddf Cydraddoldeb (2010)</vt:lpstr>
      <vt:lpstr>Senario </vt:lpstr>
      <vt:lpstr>Ymddwyn yn foesegol</vt:lpstr>
      <vt:lpstr>Canllawiau moesegol</vt:lpstr>
      <vt:lpstr>Penderfyniadau parhaus am ymddygiadau moesegol</vt:lpstr>
      <vt:lpstr>Canllawiau BERA</vt:lpstr>
      <vt:lpstr>Tryloywder</vt:lpstr>
      <vt:lpstr>Yr hawl i dynnu’n ôl</vt:lpstr>
      <vt:lpstr>Cymhellion</vt:lpstr>
      <vt:lpstr>Niwed</vt:lpstr>
      <vt:lpstr>Datgelu</vt:lpstr>
      <vt:lpstr>Paneli moeseg</vt:lpstr>
    </vt:vector>
  </TitlesOfParts>
  <Company>Hewlett-Packard 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Michelle Roles</dc:creator>
  <cp:lastModifiedBy>Michelle Roles</cp:lastModifiedBy>
  <cp:revision>66</cp:revision>
  <cp:lastPrinted>2018-10-12T11:53:05Z</cp:lastPrinted>
  <dcterms:created xsi:type="dcterms:W3CDTF">2018-09-10T08:11:32Z</dcterms:created>
  <dcterms:modified xsi:type="dcterms:W3CDTF">2018-10-23T14:24:59Z</dcterms:modified>
</cp:coreProperties>
</file>